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3.png" ContentType="image/png"/>
  <Override PartName="/ppt/media/image9.png" ContentType="image/png"/>
  <Override PartName="/ppt/media/image20.png" ContentType="image/png"/>
  <Override PartName="/ppt/media/image12.png" ContentType="image/png"/>
  <Override PartName="/ppt/media/image3.png" ContentType="image/png"/>
  <Override PartName="/ppt/media/image8.png" ContentType="image/png"/>
  <Override PartName="/ppt/media/image17.png" ContentType="image/png"/>
  <Override PartName="/ppt/media/image11.png" ContentType="image/png"/>
  <Override PartName="/ppt/media/image2.png" ContentType="image/png"/>
  <Override PartName="/ppt/media/image22.jpeg" ContentType="image/jpeg"/>
  <Override PartName="/ppt/media/image7.png" ContentType="image/png"/>
  <Override PartName="/ppt/media/image16.png" ContentType="image/png"/>
  <Override PartName="/ppt/media/image25.jpeg" ContentType="image/jpeg"/>
  <Override PartName="/ppt/media/image24.png" ContentType="image/png"/>
  <Override PartName="/ppt/media/image18.jpeg" ContentType="image/jpeg"/>
  <Override PartName="/ppt/media/image23.png" ContentType="image/png"/>
  <Override PartName="/ppt/media/image21.png" ContentType="image/png"/>
  <Override PartName="/ppt/media/image19.png" ContentType="image/png"/>
  <Override PartName="/ppt/media/image1.jpeg" ContentType="image/jpeg"/>
  <Override PartName="/ppt/media/image10.png" ContentType="image/png"/>
  <Override PartName="/ppt/media/image6.png" ContentType="image/png"/>
  <Override PartName="/ppt/media/image15.png" ContentType="image/png"/>
  <Override PartName="/ppt/media/image4.jpeg" ContentType="image/jpeg"/>
  <Override PartName="/ppt/media/image5.png" ContentType="image/png"/>
  <Override PartName="/ppt/media/image14.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notesSlides/_rels/notesSlide48.xml.rels" ContentType="application/vnd.openxmlformats-package.relationships+xml"/>
  <Override PartName="/ppt/notesSlides/_rels/notesSlide1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Slides/notesSlide4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IN" sz="4400" spc="-1" strike="noStrike">
                <a:solidFill>
                  <a:srgbClr val="000000"/>
                </a:solidFill>
                <a:latin typeface="Arial"/>
              </a:rPr>
              <a:t>Click to move the slide</a:t>
            </a:r>
            <a:endParaRPr b="0" lang="en-IN" sz="4400" spc="-1" strike="noStrike">
              <a:solidFill>
                <a:srgbClr val="000000"/>
              </a:solidFill>
              <a:latin typeface="Arial"/>
            </a:endParaRPr>
          </a:p>
        </p:txBody>
      </p:sp>
      <p:sp>
        <p:nvSpPr>
          <p:cNvPr id="5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5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56"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57"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58"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776597BA-F31C-48D1-9971-A66E5D466BA3}"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685800" y="1143000"/>
            <a:ext cx="5482800" cy="3082680"/>
          </a:xfrm>
          <a:prstGeom prst="rect">
            <a:avLst/>
          </a:prstGeom>
          <a:ln w="0">
            <a:noFill/>
          </a:ln>
        </p:spPr>
      </p:sp>
      <p:sp>
        <p:nvSpPr>
          <p:cNvPr id="196" name="PlaceHolder 2"/>
          <p:cNvSpPr>
            <a:spLocks noGrp="1"/>
          </p:cNvSpPr>
          <p:nvPr>
            <p:ph type="body"/>
          </p:nvPr>
        </p:nvSpPr>
        <p:spPr>
          <a:xfrm>
            <a:off x="685800" y="4400640"/>
            <a:ext cx="5482800" cy="359676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97" name="PlaceHolder 3"/>
          <p:cNvSpPr>
            <a:spLocks noGrp="1"/>
          </p:cNvSpPr>
          <p:nvPr>
            <p:ph type="sldNum" idx="44"/>
          </p:nvPr>
        </p:nvSpPr>
        <p:spPr>
          <a:xfrm>
            <a:off x="3884760" y="8685360"/>
            <a:ext cx="2968200" cy="455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FA590CA-6146-43AB-9B9E-BB6D8E1E0C27}"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2800" cy="3082680"/>
          </a:xfrm>
          <a:prstGeom prst="rect">
            <a:avLst/>
          </a:prstGeom>
          <a:ln w="0">
            <a:noFill/>
          </a:ln>
        </p:spPr>
      </p:sp>
      <p:sp>
        <p:nvSpPr>
          <p:cNvPr id="187" name="PlaceHolder 2"/>
          <p:cNvSpPr>
            <a:spLocks noGrp="1"/>
          </p:cNvSpPr>
          <p:nvPr>
            <p:ph type="body"/>
          </p:nvPr>
        </p:nvSpPr>
        <p:spPr>
          <a:xfrm>
            <a:off x="685800" y="4400640"/>
            <a:ext cx="5482800" cy="359676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88" name="PlaceHolder 3"/>
          <p:cNvSpPr>
            <a:spLocks noGrp="1"/>
          </p:cNvSpPr>
          <p:nvPr>
            <p:ph type="sldNum" idx="41"/>
          </p:nvPr>
        </p:nvSpPr>
        <p:spPr>
          <a:xfrm>
            <a:off x="3884760" y="8685360"/>
            <a:ext cx="2968200" cy="455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54296F9-F4B1-44AF-961F-85CE93D109AA}" type="slidenum">
              <a:rPr b="0" lang="en-US" sz="1200" spc="-1" strike="noStrike">
                <a:solidFill>
                  <a:srgbClr val="000000"/>
                </a:solidFill>
                <a:latin typeface="Times New Roman"/>
              </a:rPr>
              <a:t>48</a:t>
            </a:fld>
            <a:endParaRPr b="0" lang="en-IN"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685800" y="1143000"/>
            <a:ext cx="5482800" cy="3082680"/>
          </a:xfrm>
          <a:prstGeom prst="rect">
            <a:avLst/>
          </a:prstGeom>
          <a:ln w="0">
            <a:noFill/>
          </a:ln>
        </p:spPr>
      </p:sp>
      <p:sp>
        <p:nvSpPr>
          <p:cNvPr id="199" name="PlaceHolder 2"/>
          <p:cNvSpPr>
            <a:spLocks noGrp="1"/>
          </p:cNvSpPr>
          <p:nvPr>
            <p:ph type="body"/>
          </p:nvPr>
        </p:nvSpPr>
        <p:spPr>
          <a:xfrm>
            <a:off x="685800" y="4400640"/>
            <a:ext cx="5482800" cy="359676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200" name="PlaceHolder 3"/>
          <p:cNvSpPr>
            <a:spLocks noGrp="1"/>
          </p:cNvSpPr>
          <p:nvPr>
            <p:ph type="sldNum" idx="45"/>
          </p:nvPr>
        </p:nvSpPr>
        <p:spPr>
          <a:xfrm>
            <a:off x="3884760" y="8685360"/>
            <a:ext cx="2968200" cy="455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50072A1-5337-4144-9B36-08FA23A5F117}"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2800" cy="3082680"/>
          </a:xfrm>
          <a:prstGeom prst="rect">
            <a:avLst/>
          </a:prstGeom>
          <a:ln w="0">
            <a:noFill/>
          </a:ln>
        </p:spPr>
      </p:sp>
      <p:sp>
        <p:nvSpPr>
          <p:cNvPr id="190" name="PlaceHolder 2"/>
          <p:cNvSpPr>
            <a:spLocks noGrp="1"/>
          </p:cNvSpPr>
          <p:nvPr>
            <p:ph type="body"/>
          </p:nvPr>
        </p:nvSpPr>
        <p:spPr>
          <a:xfrm>
            <a:off x="685800" y="4400640"/>
            <a:ext cx="5482800" cy="359676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91" name="PlaceHolder 3"/>
          <p:cNvSpPr>
            <a:spLocks noGrp="1"/>
          </p:cNvSpPr>
          <p:nvPr>
            <p:ph type="sldNum" idx="42"/>
          </p:nvPr>
        </p:nvSpPr>
        <p:spPr>
          <a:xfrm>
            <a:off x="3884760" y="8685360"/>
            <a:ext cx="2968200" cy="455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9C78182-5F9B-4046-9682-C492A3DC0CF7}"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2800" cy="3082680"/>
          </a:xfrm>
          <a:prstGeom prst="rect">
            <a:avLst/>
          </a:prstGeom>
          <a:ln w="0">
            <a:noFill/>
          </a:ln>
        </p:spPr>
      </p:sp>
      <p:sp>
        <p:nvSpPr>
          <p:cNvPr id="193" name="PlaceHolder 2"/>
          <p:cNvSpPr>
            <a:spLocks noGrp="1"/>
          </p:cNvSpPr>
          <p:nvPr>
            <p:ph type="body"/>
          </p:nvPr>
        </p:nvSpPr>
        <p:spPr>
          <a:xfrm>
            <a:off x="685800" y="4400640"/>
            <a:ext cx="5482800" cy="359676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94" name="PlaceHolder 3"/>
          <p:cNvSpPr>
            <a:spLocks noGrp="1"/>
          </p:cNvSpPr>
          <p:nvPr>
            <p:ph type="sldNum" idx="43"/>
          </p:nvPr>
        </p:nvSpPr>
        <p:spPr>
          <a:xfrm>
            <a:off x="3884760" y="8685360"/>
            <a:ext cx="2968200" cy="4550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A34C31A9-1C94-4FFF-9BB0-0DEFC6215660}"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D9C5E4EC-3458-4591-9962-E22003F4430B}"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0C23723-1E98-4C52-9E6A-9985DCA09278}" type="slidenum">
              <a:t>&lt;#&gt;</a:t>
            </a:fld>
          </a:p>
        </p:txBody>
      </p:sp>
      <p:sp>
        <p:nvSpPr>
          <p:cNvPr id="5" name="PlaceHolder 4"/>
          <p:cNvSpPr>
            <a:spLocks noGrp="1"/>
          </p:cNvSpPr>
          <p:nvPr>
            <p:ph type="dt" idx="24"/>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24603B85-3CDC-4EF2-928C-85039D9B6BDF}" type="slidenum">
              <a:t>&lt;#&gt;</a:t>
            </a:fld>
          </a:p>
        </p:txBody>
      </p:sp>
      <p:sp>
        <p:nvSpPr>
          <p:cNvPr id="4" name="PlaceHolder 3"/>
          <p:cNvSpPr>
            <a:spLocks noGrp="1"/>
          </p:cNvSpPr>
          <p:nvPr>
            <p:ph type="dt" idx="27"/>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FA1235AA-6FC1-4354-BE18-5AFC7B7A94A5}" type="slidenum">
              <a:t>&lt;#&gt;</a:t>
            </a:fld>
          </a:p>
        </p:txBody>
      </p:sp>
      <p:sp>
        <p:nvSpPr>
          <p:cNvPr id="4" name="PlaceHolder 3"/>
          <p:cNvSpPr>
            <a:spLocks noGrp="1"/>
          </p:cNvSpPr>
          <p:nvPr>
            <p:ph type="dt" idx="30"/>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72B3CA68-4747-4E30-B5C9-C053C599F473}" type="slidenum">
              <a:t>&lt;#&gt;</a:t>
            </a:fld>
          </a:p>
        </p:txBody>
      </p:sp>
      <p:sp>
        <p:nvSpPr>
          <p:cNvPr id="4" name="PlaceHolder 3"/>
          <p:cNvSpPr>
            <a:spLocks noGrp="1"/>
          </p:cNvSpPr>
          <p:nvPr>
            <p:ph type="dt" idx="33"/>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93FC810-5084-4D27-B520-55412439951F}"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B5C9AFF-6790-4ECD-9F50-B3AA0BE6E89B}"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F2E246D4-BAF0-46E5-97EE-6DA04C03E935}"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B06F9FBF-1949-4FB6-AC52-6303E413AD70}"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97A59BE7-8677-48D4-A4C2-5EC10D7BA709}" type="slidenum">
              <a:t>&lt;#&gt;</a:t>
            </a:fld>
          </a:p>
        </p:txBody>
      </p:sp>
      <p:sp>
        <p:nvSpPr>
          <p:cNvPr id="7" name="PlaceHolder 6"/>
          <p:cNvSpPr>
            <a:spLocks noGrp="1"/>
          </p:cNvSpPr>
          <p:nvPr>
            <p:ph type="dt" idx="18"/>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908C1322-8FFD-421E-92D9-F8CAA78264AA}" type="slidenum">
              <a:t>&lt;#&gt;</a:t>
            </a:fld>
          </a:p>
        </p:txBody>
      </p:sp>
      <p:sp>
        <p:nvSpPr>
          <p:cNvPr id="4" name="PlaceHolder 3"/>
          <p:cNvSpPr>
            <a:spLocks noGrp="1"/>
          </p:cNvSpPr>
          <p:nvPr>
            <p:ph type="dt" idx="2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9B68920A-E4E4-4BA2-9C98-B85D0A7ACE6D}"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40" name="PlaceHolder 2"/>
          <p:cNvSpPr>
            <a:spLocks noGrp="1"/>
          </p:cNvSpPr>
          <p:nvPr>
            <p:ph type="ftr" idx="22"/>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1" name="PlaceHolder 3"/>
          <p:cNvSpPr>
            <a:spLocks noGrp="1"/>
          </p:cNvSpPr>
          <p:nvPr>
            <p:ph type="sldNum" idx="23"/>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5F14068E-A589-4BF5-B034-E48AB21F9F5C}"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42" name="PlaceHolder 4"/>
          <p:cNvSpPr>
            <a:spLocks noGrp="1"/>
          </p:cNvSpPr>
          <p:nvPr>
            <p:ph type="dt" idx="24"/>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PlaceHolder 1"/>
          <p:cNvSpPr>
            <a:spLocks noGrp="1"/>
          </p:cNvSpPr>
          <p:nvPr>
            <p:ph type="ftr" idx="25"/>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5" name="PlaceHolder 2"/>
          <p:cNvSpPr>
            <a:spLocks noGrp="1"/>
          </p:cNvSpPr>
          <p:nvPr>
            <p:ph type="sldNum" idx="26"/>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36F9F1E0-26C7-4D37-9C76-C4C991653439}"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46" name="PlaceHolder 3"/>
          <p:cNvSpPr>
            <a:spLocks noGrp="1"/>
          </p:cNvSpPr>
          <p:nvPr>
            <p:ph type="dt" idx="27"/>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ftr" idx="28"/>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8" name="PlaceHolder 2"/>
          <p:cNvSpPr>
            <a:spLocks noGrp="1"/>
          </p:cNvSpPr>
          <p:nvPr>
            <p:ph type="sldNum" idx="29"/>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C156590C-ABA3-450D-BFE6-46DDD48BF51C}"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49" name="PlaceHolder 3"/>
          <p:cNvSpPr>
            <a:spLocks noGrp="1"/>
          </p:cNvSpPr>
          <p:nvPr>
            <p:ph type="dt" idx="30"/>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PlaceHolder 1"/>
          <p:cNvSpPr>
            <a:spLocks noGrp="1"/>
          </p:cNvSpPr>
          <p:nvPr>
            <p:ph type="ftr" idx="31"/>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51" name="PlaceHolder 2"/>
          <p:cNvSpPr>
            <a:spLocks noGrp="1"/>
          </p:cNvSpPr>
          <p:nvPr>
            <p:ph type="sldNum" idx="32"/>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1E08E51B-A6E9-456E-B3A2-12B61F4A8E91}"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52" name="PlaceHolder 3"/>
          <p:cNvSpPr>
            <a:spLocks noGrp="1"/>
          </p:cNvSpPr>
          <p:nvPr>
            <p:ph type="dt" idx="33"/>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ftr" idx="2"/>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 name="PlaceHolder 2"/>
          <p:cNvSpPr>
            <a:spLocks noGrp="1"/>
          </p:cNvSpPr>
          <p:nvPr>
            <p:ph type="sldNum" idx="3"/>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A0CB395-4451-47EB-8B53-9A1B0568165F}"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5" name="PlaceHolder 3"/>
          <p:cNvSpPr>
            <a:spLocks noGrp="1"/>
          </p:cNvSpPr>
          <p:nvPr>
            <p:ph type="dt" idx="4"/>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5"/>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7" name="PlaceHolder 2"/>
          <p:cNvSpPr>
            <a:spLocks noGrp="1"/>
          </p:cNvSpPr>
          <p:nvPr>
            <p:ph type="sldNum" idx="6"/>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2596A080-2690-49B0-B949-05AB9A18DFEC}"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8" name="PlaceHolder 3"/>
          <p:cNvSpPr>
            <a:spLocks noGrp="1"/>
          </p:cNvSpPr>
          <p:nvPr>
            <p:ph type="dt" idx="7"/>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8"/>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1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ftr" idx="9"/>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1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1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17" name="PlaceHolder 3"/>
          <p:cNvSpPr>
            <a:spLocks noGrp="1"/>
          </p:cNvSpPr>
          <p:nvPr>
            <p:ph type="ftr" idx="10"/>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18" name="PlaceHolder 4"/>
          <p:cNvSpPr>
            <a:spLocks noGrp="1"/>
          </p:cNvSpPr>
          <p:nvPr>
            <p:ph type="sldNum" idx="11"/>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89AE7A0C-04D2-4140-B5E0-11DE59A24951}"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19" name="PlaceHolder 5"/>
          <p:cNvSpPr>
            <a:spLocks noGrp="1"/>
          </p:cNvSpPr>
          <p:nvPr>
            <p:ph type="dt" idx="12"/>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ftr" idx="13"/>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23" name="PlaceHolder 2"/>
          <p:cNvSpPr>
            <a:spLocks noGrp="1"/>
          </p:cNvSpPr>
          <p:nvPr>
            <p:ph type="sldNum" idx="14"/>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6383284D-8D50-403A-9623-06C949A11FC0}"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24" name="PlaceHolder 3"/>
          <p:cNvSpPr>
            <a:spLocks noGrp="1"/>
          </p:cNvSpPr>
          <p:nvPr>
            <p:ph type="dt" idx="15"/>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2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IN" sz="1800" spc="-1" strike="noStrike">
                <a:solidFill>
                  <a:srgbClr val="000000"/>
                </a:solidFill>
                <a:latin typeface="Arial"/>
              </a:rPr>
              <a:t>Click to edit the title text format</a:t>
            </a:r>
            <a:endParaRPr b="0" lang="en-IN" sz="1800" spc="-1" strike="noStrike">
              <a:solidFill>
                <a:srgbClr val="000000"/>
              </a:solidFill>
              <a:latin typeface="Arial"/>
            </a:endParaRPr>
          </a:p>
        </p:txBody>
      </p:sp>
      <p:sp>
        <p:nvSpPr>
          <p:cNvPr id="2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29"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800" spc="-1" strike="noStrike">
                <a:solidFill>
                  <a:srgbClr val="000000"/>
                </a:solidFill>
                <a:latin typeface="Arial"/>
              </a:rPr>
              <a:t>Click to edit the outline text format</a:t>
            </a:r>
            <a:endParaRPr b="0" lang="en-IN"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800" spc="-1" strike="noStrike">
                <a:solidFill>
                  <a:srgbClr val="000000"/>
                </a:solidFill>
                <a:latin typeface="Arial"/>
              </a:rPr>
              <a:t>Second Outline Level</a:t>
            </a:r>
            <a:endParaRPr b="0" lang="en-IN"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800" spc="-1" strike="noStrike">
                <a:solidFill>
                  <a:srgbClr val="000000"/>
                </a:solidFill>
                <a:latin typeface="Arial"/>
              </a:rPr>
              <a:t>Third Outline Level</a:t>
            </a:r>
            <a:endParaRPr b="0" lang="en-IN"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800" spc="-1" strike="noStrike">
                <a:solidFill>
                  <a:srgbClr val="000000"/>
                </a:solidFill>
                <a:latin typeface="Arial"/>
              </a:rPr>
              <a:t>Fourth Outline Level</a:t>
            </a:r>
            <a:endParaRPr b="0" lang="en-IN"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1800" spc="-1" strike="noStrike">
                <a:solidFill>
                  <a:srgbClr val="000000"/>
                </a:solidFill>
                <a:latin typeface="Arial"/>
              </a:rPr>
              <a:t>Fifth Outline Level</a:t>
            </a:r>
            <a:endParaRPr b="0" lang="en-IN"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1800" spc="-1" strike="noStrike">
                <a:solidFill>
                  <a:srgbClr val="000000"/>
                </a:solidFill>
                <a:latin typeface="Arial"/>
              </a:rPr>
              <a:t>Sixth Outline Level</a:t>
            </a:r>
            <a:endParaRPr b="0" lang="en-IN"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1800" spc="-1" strike="noStrike">
                <a:solidFill>
                  <a:srgbClr val="000000"/>
                </a:solidFill>
                <a:latin typeface="Arial"/>
              </a:rPr>
              <a:t>Seventh Outline Level</a:t>
            </a:r>
            <a:endParaRPr b="0" lang="en-IN" sz="1800" spc="-1" strike="noStrike">
              <a:solidFill>
                <a:srgbClr val="000000"/>
              </a:solidFill>
              <a:latin typeface="Arial"/>
            </a:endParaRPr>
          </a:p>
        </p:txBody>
      </p:sp>
      <p:sp>
        <p:nvSpPr>
          <p:cNvPr id="30" name="PlaceHolder 4"/>
          <p:cNvSpPr>
            <a:spLocks noGrp="1"/>
          </p:cNvSpPr>
          <p:nvPr>
            <p:ph type="ftr" idx="16"/>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31" name="PlaceHolder 5"/>
          <p:cNvSpPr>
            <a:spLocks noGrp="1"/>
          </p:cNvSpPr>
          <p:nvPr>
            <p:ph type="sldNum" idx="17"/>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624D608D-A4DD-4FB5-9C46-BAA674E342F2}"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32" name="PlaceHolder 6"/>
          <p:cNvSpPr>
            <a:spLocks noGrp="1"/>
          </p:cNvSpPr>
          <p:nvPr>
            <p:ph type="dt" idx="18"/>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ftr" idx="19"/>
          </p:nvPr>
        </p:nvSpPr>
        <p:spPr>
          <a:xfrm>
            <a:off x="4038480" y="6356520"/>
            <a:ext cx="4111200" cy="3614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IN" sz="1400" spc="-1" strike="noStrike">
                <a:solidFill>
                  <a:srgbClr val="000000"/>
                </a:solidFill>
                <a:latin typeface="Times New Roman"/>
              </a:defRPr>
            </a:lvl1pPr>
          </a:lstStyle>
          <a:p>
            <a:pPr indent="0" algn="ctr">
              <a:lnSpc>
                <a:spcPct val="100000"/>
              </a:lnSpc>
              <a:buNone/>
              <a:tabLst>
                <a:tab algn="l" pos="0"/>
              </a:tabLst>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37" name="PlaceHolder 2"/>
          <p:cNvSpPr>
            <a:spLocks noGrp="1"/>
          </p:cNvSpPr>
          <p:nvPr>
            <p:ph type="sldNum" idx="20"/>
          </p:nvPr>
        </p:nvSpPr>
        <p:spPr>
          <a:xfrm>
            <a:off x="8714880" y="6025680"/>
            <a:ext cx="2739600" cy="3981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EA5D35FC-8A67-4C1D-871D-5EF098835A17}" type="slidenum">
              <a:rPr b="0" lang="en-US" sz="1600" spc="-1" strike="noStrike">
                <a:solidFill>
                  <a:srgbClr val="1c7ddb"/>
                </a:solidFill>
                <a:latin typeface="Abadi"/>
              </a:rPr>
              <a:t>&lt;number&gt;</a:t>
            </a:fld>
            <a:endParaRPr b="0" lang="en-IN" sz="1600" spc="-1" strike="noStrike">
              <a:solidFill>
                <a:srgbClr val="000000"/>
              </a:solidFill>
              <a:latin typeface="Times New Roman"/>
            </a:endParaRPr>
          </a:p>
        </p:txBody>
      </p:sp>
      <p:sp>
        <p:nvSpPr>
          <p:cNvPr id="38" name="PlaceHolder 3"/>
          <p:cNvSpPr>
            <a:spLocks noGrp="1"/>
          </p:cNvSpPr>
          <p:nvPr>
            <p:ph type="dt" idx="21"/>
          </p:nvPr>
        </p:nvSpPr>
        <p:spPr>
          <a:xfrm>
            <a:off x="838080" y="6356520"/>
            <a:ext cx="2739600" cy="361440"/>
          </a:xfrm>
          <a:prstGeom prst="rect">
            <a:avLst/>
          </a:prstGeom>
          <a:noFill/>
          <a:ln w="0">
            <a:noFill/>
          </a:ln>
        </p:spPr>
        <p:txBody>
          <a:bodyPr lIns="90000" rIns="90000" tIns="45000" bIns="45000" anchor="t">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github.com/dheekshitrapeti/projects/blob/main/jupyter-labs-spacex-data-collection-api.ipynb" TargetMode="External"/><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jupyter-labs-webscraping.ipynb" TargetMode="External"/><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labs-jupyter-spacex-Data%20wrangling.ipynb"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jupyter-labs-eda-dataviz.ipynb" TargetMode="External"/><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jupyter-labs-eda-sql-edx_sqllite.ipynb"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lab_jupyter_launch_site_location.jupyterlite.ipynb"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spacex_dash_app.py" TargetMode="External"/><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SpaceX_Machine_Learning_Prediction_Part_5.jupyterlite.ipynb" TargetMode="External"/><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jupyter-labs-eda-sql-edx_sqllite.ipynb" TargetMode="External"/><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blob/main/SpaceX_Machine_Learning_Prediction_Part_5.jupyterlite.ipynb" TargetMode="External"/><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dheekshitrapeti/projects/tree/main" TargetMode="External"/><Relationship Id="rId3" Type="http://schemas.openxmlformats.org/officeDocument/2006/relationships/slideLayout" Target="../slideLayouts/slideLayout1.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api.spacexdata.com/v4/launches/past" TargetMode="External"/><Relationship Id="rId3" Type="http://schemas.openxmlformats.org/officeDocument/2006/relationships/hyperlink" Target="https://en.wikipedia.org/wiki/List_of_Falcon_9_and_Falcon_Heavy_launches" TargetMode="External"/><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api.spacexdata.com/v4/launches/past" TargetMode="External"/><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en.wikipedia.org/wiki/List_of_Falcon_9_and_Falcon_Heavy_launches" TargetMode="External"/><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9" name="TextBox 5"/>
          <p:cNvSpPr/>
          <p:nvPr/>
        </p:nvSpPr>
        <p:spPr>
          <a:xfrm>
            <a:off x="888480" y="4568760"/>
            <a:ext cx="25110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lt2"/>
                </a:solidFill>
                <a:latin typeface="Abadi"/>
                <a:ea typeface="SF Pro"/>
              </a:rPr>
              <a:t>RAPETI.DHEEKSHIT</a:t>
            </a:r>
            <a:endParaRPr b="0" lang="en-IN" sz="1800" spc="-1" strike="noStrike">
              <a:solidFill>
                <a:srgbClr val="000000"/>
              </a:solidFill>
              <a:latin typeface="Arial"/>
            </a:endParaRPr>
          </a:p>
          <a:p>
            <a:pPr defTabSz="914400">
              <a:lnSpc>
                <a:spcPct val="100000"/>
              </a:lnSpc>
            </a:pPr>
            <a:r>
              <a:rPr b="0" lang="en-US" sz="1800" spc="-1" strike="noStrike">
                <a:solidFill>
                  <a:schemeClr val="lt2"/>
                </a:solidFill>
                <a:latin typeface="Abadi"/>
                <a:ea typeface="SF Pro"/>
              </a:rPr>
              <a:t>19 JULY 2024</a:t>
            </a:r>
            <a:endParaRPr b="0" lang="en-IN" sz="1800" spc="-1" strike="noStrike">
              <a:solidFill>
                <a:srgbClr val="000000"/>
              </a:solidFill>
              <a:latin typeface="Arial"/>
            </a:endParaRPr>
          </a:p>
        </p:txBody>
      </p:sp>
      <p:pic>
        <p:nvPicPr>
          <p:cNvPr id="60" name="Picture 2" descr="IBM Skills Network Logo - Horizontal-noai copy.png"/>
          <p:cNvPicPr/>
          <p:nvPr/>
        </p:nvPicPr>
        <p:blipFill>
          <a:blip r:embed="rId2"/>
          <a:stretch/>
        </p:blipFill>
        <p:spPr>
          <a:xfrm>
            <a:off x="889920" y="676800"/>
            <a:ext cx="2100600" cy="62568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85" name="" descr=""/>
          <p:cNvPicPr/>
          <p:nvPr/>
        </p:nvPicPr>
        <p:blipFill>
          <a:blip r:embed="rId2"/>
          <a:stretch/>
        </p:blipFill>
        <p:spPr>
          <a:xfrm>
            <a:off x="5859720" y="1697760"/>
            <a:ext cx="5592960" cy="4203360"/>
          </a:xfrm>
          <a:prstGeom prst="rect">
            <a:avLst/>
          </a:prstGeom>
          <a:ln w="0">
            <a:noFill/>
          </a:ln>
        </p:spPr>
      </p:pic>
      <p:sp>
        <p:nvSpPr>
          <p:cNvPr id="86" name="PlaceHolder 1"/>
          <p:cNvSpPr>
            <a:spLocks noGrp="1"/>
          </p:cNvSpPr>
          <p:nvPr>
            <p:ph/>
          </p:nvPr>
        </p:nvSpPr>
        <p:spPr>
          <a:xfrm>
            <a:off x="820800" y="1800360"/>
            <a:ext cx="4636800" cy="422244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Access API URL</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Send GET Request</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Receive JSON Response</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Parse JSON Data</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Convert to Pandas DataFrame</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1" lang="en-US" sz="2200" spc="-1" strike="noStrike">
                <a:solidFill>
                  <a:schemeClr val="accent3">
                    <a:lumMod val="25000"/>
                  </a:schemeClr>
                </a:solidFill>
                <a:latin typeface="Sarai"/>
              </a:rPr>
              <a:t>GitHub URL Link</a:t>
            </a:r>
            <a:r>
              <a:rPr b="0" lang="en-US" sz="2200" spc="-1" strike="noStrike">
                <a:solidFill>
                  <a:schemeClr val="accent3">
                    <a:lumMod val="25000"/>
                  </a:schemeClr>
                </a:solidFill>
                <a:latin typeface="Sarai"/>
              </a:rPr>
              <a:t>:</a:t>
            </a:r>
            <a:r>
              <a:rPr b="0" lang="en-US" sz="2200" spc="-1" strike="noStrike" u="sng">
                <a:solidFill>
                  <a:schemeClr val="accent3">
                    <a:lumMod val="25000"/>
                  </a:schemeClr>
                </a:solidFill>
                <a:uFillTx/>
                <a:latin typeface="Sarai"/>
                <a:hlinkClick r:id="rId3"/>
              </a:rPr>
              <a:t>https://github.com/dheekshitrapeti/projects/blob/main/jupyter-labs-spacex-data-collection-api.ipynb</a:t>
            </a:r>
            <a:endParaRPr b="0" lang="en-IN" sz="2200" spc="-1" strike="noStrike">
              <a:solidFill>
                <a:srgbClr val="000000"/>
              </a:solidFill>
              <a:latin typeface="Arial"/>
            </a:endParaRPr>
          </a:p>
        </p:txBody>
      </p:sp>
      <p:sp>
        <p:nvSpPr>
          <p:cNvPr id="8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SpaceX API</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69E96716-5723-49BC-8AD6-059983AC609F}"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PlaceHolder 1"/>
          <p:cNvSpPr>
            <a:spLocks noGrp="1"/>
          </p:cNvSpPr>
          <p:nvPr>
            <p:ph/>
          </p:nvPr>
        </p:nvSpPr>
        <p:spPr>
          <a:xfrm>
            <a:off x="922320" y="1792440"/>
            <a:ext cx="3928680" cy="380808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Navigate to Wikipedia URL</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Identify HTML Table</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Extract HTML Table</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Parse Table Data</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Convert to Pandas DataFrame</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Sarai"/>
              </a:rPr>
              <a:t>GitHub URL:</a:t>
            </a:r>
            <a:r>
              <a:rPr b="0" lang="en-US" sz="2200" spc="-1" strike="noStrike" u="sng">
                <a:solidFill>
                  <a:schemeClr val="accent3">
                    <a:lumMod val="25000"/>
                  </a:schemeClr>
                </a:solidFill>
                <a:uFillTx/>
                <a:latin typeface="Sarai"/>
                <a:hlinkClick r:id="rId2"/>
              </a:rPr>
              <a:t>https://github.com/dheekshitrapeti/projects/blob/main/jupyter-labs-webscraping.ipynb</a:t>
            </a:r>
            <a:endParaRPr b="0" lang="en-IN" sz="2200" spc="-1" strike="noStrike">
              <a:solidFill>
                <a:srgbClr val="000000"/>
              </a:solidFill>
              <a:latin typeface="Arial"/>
            </a:endParaRPr>
          </a:p>
        </p:txBody>
      </p:sp>
      <p:sp>
        <p:nvSpPr>
          <p:cNvPr id="89"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90" name="Title 1"/>
          <p:cNvSpPr/>
          <p:nvPr/>
        </p:nvSpPr>
        <p:spPr>
          <a:xfrm>
            <a:off x="922320" y="69120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 - Scraping</a:t>
            </a:r>
            <a:endParaRPr b="0" lang="en-IN" sz="4000" spc="-1" strike="noStrike">
              <a:solidFill>
                <a:srgbClr val="000000"/>
              </a:solidFill>
              <a:latin typeface="Arial"/>
            </a:endParaRPr>
          </a:p>
        </p:txBody>
      </p:sp>
      <p:sp>
        <p:nvSpPr>
          <p:cNvPr id="91" name="Content Placeholder 4"/>
          <p:cNvSpPr/>
          <p:nvPr/>
        </p:nvSpPr>
        <p:spPr>
          <a:xfrm>
            <a:off x="5910120" y="1792440"/>
            <a:ext cx="5457240" cy="420336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endParaRPr b="0" lang="en-IN" sz="1800" spc="-1" strike="noStrike">
              <a:solidFill>
                <a:srgbClr val="000000"/>
              </a:solidFill>
              <a:latin typeface="Arial"/>
            </a:endParaRPr>
          </a:p>
        </p:txBody>
      </p:sp>
      <p:pic>
        <p:nvPicPr>
          <p:cNvPr id="92" name="" descr=""/>
          <p:cNvPicPr/>
          <p:nvPr/>
        </p:nvPicPr>
        <p:blipFill>
          <a:blip r:embed="rId3"/>
          <a:stretch/>
        </p:blipFill>
        <p:spPr>
          <a:xfrm>
            <a:off x="5910120" y="1765800"/>
            <a:ext cx="5457240" cy="4230000"/>
          </a:xfrm>
          <a:prstGeom prst="rect">
            <a:avLst/>
          </a:prstGeom>
          <a:ln w="0">
            <a:noFill/>
          </a:ln>
        </p:spPr>
      </p:pic>
      <p:sp>
        <p:nvSpPr>
          <p:cNvPr id="3" name="PlaceHolder 2"/>
          <p:cNvSpPr>
            <a:spLocks noGrp="1"/>
          </p:cNvSpPr>
          <p:nvPr>
            <p:ph type="sldNum" idx="1"/>
          </p:nvPr>
        </p:nvSpPr>
        <p:spPr/>
        <p:txBody>
          <a:bodyPr/>
          <a:p>
            <a:fld id="{FB48F3C6-3F69-4455-ACA0-3CA378F556AA}"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3" name="PlaceHolder 1"/>
          <p:cNvSpPr>
            <a:spLocks noGrp="1"/>
          </p:cNvSpPr>
          <p:nvPr>
            <p:ph/>
          </p:nvPr>
        </p:nvSpPr>
        <p:spPr>
          <a:xfrm>
            <a:off x="770040" y="1752120"/>
            <a:ext cx="6542640" cy="4791600"/>
          </a:xfrm>
          <a:prstGeom prst="rect">
            <a:avLst/>
          </a:prstGeom>
          <a:noFill/>
          <a:ln w="0">
            <a:noFill/>
          </a:ln>
        </p:spPr>
        <p:txBody>
          <a:bodyPr lIns="90000" rIns="90000" tIns="45000" bIns="45000" anchor="t">
            <a:noAutofit/>
          </a:bodyPr>
          <a:p>
            <a:pPr marL="432000" indent="-324000" defTabSz="914400">
              <a:lnSpc>
                <a:spcPct val="100000"/>
              </a:lnSpc>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Load the dataset into the project file.</a:t>
            </a:r>
            <a:endParaRPr b="0" lang="en-IN" sz="2200" spc="-1" strike="noStrike">
              <a:solidFill>
                <a:srgbClr val="000000"/>
              </a:solidFill>
              <a:latin typeface="Arial"/>
            </a:endParaRPr>
          </a:p>
          <a:p>
            <a:pPr marL="432000" indent="0" defTabSz="914400">
              <a:lnSpc>
                <a:spcPct val="100000"/>
              </a:lnSpc>
              <a:buNone/>
              <a:tabLst>
                <a:tab algn="l" pos="0"/>
              </a:tabLst>
            </a:pPr>
            <a:endParaRPr b="0" lang="en-IN" sz="2200" spc="-1" strike="noStrike">
              <a:solidFill>
                <a:srgbClr val="000000"/>
              </a:solidFill>
              <a:latin typeface="Arial"/>
            </a:endParaRPr>
          </a:p>
          <a:p>
            <a:pPr marL="432000" indent="-324000" defTabSz="914400">
              <a:lnSpc>
                <a:spcPct val="100000"/>
              </a:lnSpc>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Identify and calculate the percentage of missing values in each attribute. And handle them.</a:t>
            </a:r>
            <a:endParaRPr b="0" lang="en-IN" sz="2200" spc="-1" strike="noStrike">
              <a:solidFill>
                <a:srgbClr val="000000"/>
              </a:solidFill>
              <a:latin typeface="Arial"/>
            </a:endParaRPr>
          </a:p>
          <a:p>
            <a:pPr marL="432000" indent="0" defTabSz="914400">
              <a:lnSpc>
                <a:spcPct val="100000"/>
              </a:lnSpc>
              <a:buNone/>
              <a:tabLst>
                <a:tab algn="l" pos="0"/>
              </a:tabLst>
            </a:pPr>
            <a:endParaRPr b="0" lang="en-IN" sz="2200" spc="-1" strike="noStrike">
              <a:solidFill>
                <a:srgbClr val="000000"/>
              </a:solidFill>
              <a:latin typeface="Arial"/>
            </a:endParaRPr>
          </a:p>
          <a:p>
            <a:pPr marL="432000" indent="-324000" defTabSz="914400">
              <a:lnSpc>
                <a:spcPct val="100000"/>
              </a:lnSpc>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Exploratory Data Analysis (EDA) to find some patterns in the data.</a:t>
            </a:r>
            <a:endParaRPr b="0" lang="en-IN" sz="2200" spc="-1" strike="noStrike">
              <a:solidFill>
                <a:srgbClr val="000000"/>
              </a:solidFill>
              <a:latin typeface="Arial"/>
            </a:endParaRPr>
          </a:p>
          <a:p>
            <a:pPr marL="432000" indent="0" defTabSz="914400">
              <a:lnSpc>
                <a:spcPct val="100000"/>
              </a:lnSpc>
              <a:buNone/>
              <a:tabLst>
                <a:tab algn="l" pos="0"/>
              </a:tabLst>
            </a:pPr>
            <a:endParaRPr b="0" lang="en-IN" sz="2200" spc="-1" strike="noStrike">
              <a:solidFill>
                <a:srgbClr val="000000"/>
              </a:solidFill>
              <a:latin typeface="Arial"/>
            </a:endParaRPr>
          </a:p>
          <a:p>
            <a:pPr marL="432000" indent="-324000" defTabSz="914400">
              <a:lnSpc>
                <a:spcPct val="100000"/>
              </a:lnSpc>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Determine what would be the label for training supervised models.</a:t>
            </a:r>
            <a:endParaRPr b="0" lang="en-IN" sz="2200" spc="-1" strike="noStrike">
              <a:solidFill>
                <a:srgbClr val="000000"/>
              </a:solidFill>
              <a:latin typeface="Arial"/>
            </a:endParaRPr>
          </a:p>
          <a:p>
            <a:pPr marL="432000" indent="-324000" defTabSz="914400">
              <a:lnSpc>
                <a:spcPct val="100000"/>
              </a:lnSpc>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GitHub Reference Link:</a:t>
            </a:r>
            <a:r>
              <a:rPr b="0" lang="en-US" sz="2200" spc="-1" strike="noStrike" u="sng">
                <a:solidFill>
                  <a:schemeClr val="accent3">
                    <a:lumMod val="25000"/>
                  </a:schemeClr>
                </a:solidFill>
                <a:uFillTx/>
                <a:latin typeface="Sarai"/>
                <a:hlinkClick r:id="rId2"/>
              </a:rPr>
              <a:t>https://github.com/dheekshitrapeti/projects/blob/main/labs-jupyter-spacex-Data%20wrangling.ipynb</a:t>
            </a:r>
            <a:endParaRPr b="0" lang="en-IN" sz="2200" spc="-1" strike="noStrike">
              <a:solidFill>
                <a:srgbClr val="000000"/>
              </a:solidFill>
              <a:latin typeface="Arial"/>
            </a:endParaRPr>
          </a:p>
        </p:txBody>
      </p:sp>
      <p:sp>
        <p:nvSpPr>
          <p:cNvPr id="94"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Wrangling</a:t>
            </a:r>
            <a:endParaRPr b="0" lang="en-IN" sz="4000" spc="-1" strike="noStrike">
              <a:solidFill>
                <a:srgbClr val="000000"/>
              </a:solidFill>
              <a:latin typeface="Arial"/>
            </a:endParaRPr>
          </a:p>
        </p:txBody>
      </p:sp>
      <p:sp>
        <p:nvSpPr>
          <p:cNvPr id="95" name=""/>
          <p:cNvSpPr/>
          <p:nvPr/>
        </p:nvSpPr>
        <p:spPr>
          <a:xfrm>
            <a:off x="8450280" y="1685160"/>
            <a:ext cx="2759760" cy="70848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IN" sz="1800" spc="-1" strike="noStrike">
                <a:solidFill>
                  <a:srgbClr val="000000"/>
                </a:solidFill>
                <a:latin typeface="Arial"/>
              </a:rPr>
              <a:t>Load The Dataset</a:t>
            </a:r>
            <a:endParaRPr b="0" lang="en-IN" sz="1800" spc="-1" strike="noStrike">
              <a:solidFill>
                <a:srgbClr val="000000"/>
              </a:solidFill>
              <a:latin typeface="Arial"/>
            </a:endParaRPr>
          </a:p>
        </p:txBody>
      </p:sp>
      <p:sp>
        <p:nvSpPr>
          <p:cNvPr id="96" name=""/>
          <p:cNvSpPr/>
          <p:nvPr/>
        </p:nvSpPr>
        <p:spPr>
          <a:xfrm>
            <a:off x="8352720" y="3003840"/>
            <a:ext cx="2894040" cy="72072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IN" sz="1800" spc="-1" strike="noStrike">
                <a:solidFill>
                  <a:srgbClr val="000000"/>
                </a:solidFill>
                <a:latin typeface="Arial"/>
              </a:rPr>
              <a:t>Calculate the percentage of missing values</a:t>
            </a:r>
            <a:endParaRPr b="0" lang="en-IN" sz="1800" spc="-1" strike="noStrike">
              <a:solidFill>
                <a:srgbClr val="000000"/>
              </a:solidFill>
              <a:latin typeface="Arial"/>
            </a:endParaRPr>
          </a:p>
        </p:txBody>
      </p:sp>
      <p:sp>
        <p:nvSpPr>
          <p:cNvPr id="97" name=""/>
          <p:cNvSpPr/>
          <p:nvPr/>
        </p:nvSpPr>
        <p:spPr>
          <a:xfrm>
            <a:off x="8352720" y="4359600"/>
            <a:ext cx="2906280" cy="50076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IN" sz="1800" spc="-1" strike="noStrike">
                <a:solidFill>
                  <a:srgbClr val="000000"/>
                </a:solidFill>
                <a:latin typeface="Arial"/>
              </a:rPr>
              <a:t>EDA to identify patterns</a:t>
            </a:r>
            <a:endParaRPr b="0" lang="en-IN" sz="1800" spc="-1" strike="noStrike">
              <a:solidFill>
                <a:srgbClr val="000000"/>
              </a:solidFill>
              <a:latin typeface="Arial"/>
            </a:endParaRPr>
          </a:p>
        </p:txBody>
      </p:sp>
      <p:sp>
        <p:nvSpPr>
          <p:cNvPr id="98" name=""/>
          <p:cNvSpPr/>
          <p:nvPr/>
        </p:nvSpPr>
        <p:spPr>
          <a:xfrm>
            <a:off x="8340480" y="5421960"/>
            <a:ext cx="2943000" cy="62316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r>
              <a:rPr b="0" lang="en-IN" sz="1800" spc="-1" strike="noStrike">
                <a:solidFill>
                  <a:srgbClr val="000000"/>
                </a:solidFill>
                <a:latin typeface="Arial"/>
              </a:rPr>
              <a:t>Determine label for training models</a:t>
            </a:r>
            <a:endParaRPr b="0" lang="en-IN" sz="1800" spc="-1" strike="noStrike">
              <a:solidFill>
                <a:srgbClr val="000000"/>
              </a:solidFill>
              <a:latin typeface="Arial"/>
            </a:endParaRPr>
          </a:p>
        </p:txBody>
      </p:sp>
      <p:cxnSp>
        <p:nvCxnSpPr>
          <p:cNvPr id="99" name=""/>
          <p:cNvCxnSpPr>
            <a:stCxn id="96" idx="2"/>
            <a:endCxn id="97" idx="0"/>
          </p:cNvCxnSpPr>
          <p:nvPr/>
        </p:nvCxnSpPr>
        <p:spPr>
          <a:xfrm>
            <a:off x="9799560" y="3724560"/>
            <a:ext cx="6480" cy="635400"/>
          </a:xfrm>
          <a:prstGeom prst="straightConnector1">
            <a:avLst/>
          </a:prstGeom>
          <a:ln w="0">
            <a:solidFill>
              <a:srgbClr val="3465a4"/>
            </a:solidFill>
            <a:tailEnd len="med" type="triangle" w="med"/>
          </a:ln>
        </p:spPr>
      </p:cxnSp>
      <p:cxnSp>
        <p:nvCxnSpPr>
          <p:cNvPr id="100" name=""/>
          <p:cNvCxnSpPr>
            <a:stCxn id="97" idx="2"/>
            <a:endCxn id="98" idx="-1"/>
          </p:cNvCxnSpPr>
          <p:nvPr/>
        </p:nvCxnSpPr>
        <p:spPr>
          <a:xfrm>
            <a:off x="9805680" y="4860360"/>
            <a:ext cx="6480" cy="561960"/>
          </a:xfrm>
          <a:prstGeom prst="straightConnector1">
            <a:avLst/>
          </a:prstGeom>
          <a:ln w="0">
            <a:solidFill>
              <a:srgbClr val="3465a4"/>
            </a:solidFill>
            <a:tailEnd len="med" type="triangle" w="med"/>
          </a:ln>
        </p:spPr>
      </p:cxnSp>
      <p:cxnSp>
        <p:nvCxnSpPr>
          <p:cNvPr id="101" name=""/>
          <p:cNvCxnSpPr>
            <a:stCxn id="95" idx="2"/>
            <a:endCxn id="96" idx="0"/>
          </p:cNvCxnSpPr>
          <p:nvPr/>
        </p:nvCxnSpPr>
        <p:spPr>
          <a:xfrm flipH="1">
            <a:off x="9799560" y="2393640"/>
            <a:ext cx="30960" cy="610560"/>
          </a:xfrm>
          <a:prstGeom prst="straightConnector1">
            <a:avLst/>
          </a:prstGeom>
          <a:ln w="0">
            <a:solidFill>
              <a:srgbClr val="3465a4"/>
            </a:solidFill>
            <a:tailEnd len="med" type="triangle" w="med"/>
          </a:ln>
        </p:spPr>
      </p:cxnSp>
      <p:sp>
        <p:nvSpPr>
          <p:cNvPr id="3" name="PlaceHolder 2"/>
          <p:cNvSpPr>
            <a:spLocks noGrp="1"/>
          </p:cNvSpPr>
          <p:nvPr>
            <p:ph type="sldNum" idx="1"/>
          </p:nvPr>
        </p:nvSpPr>
        <p:spPr/>
        <p:txBody>
          <a:bodyPr/>
          <a:p>
            <a:fld id="{5B4AFC0A-8B32-4399-991E-DA3FD5B259DD}"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p:nvPr>
        </p:nvSpPr>
        <p:spPr>
          <a:xfrm>
            <a:off x="770040" y="702000"/>
            <a:ext cx="11049480" cy="6154200"/>
          </a:xfrm>
          <a:prstGeom prst="rect">
            <a:avLst/>
          </a:prstGeom>
          <a:noFill/>
          <a:ln w="0">
            <a:noFill/>
          </a:ln>
        </p:spPr>
        <p:txBody>
          <a:bodyPr lIns="91440" rIns="91440" tIns="45720" bIns="45720" anchor="t">
            <a:noAutofit/>
          </a:bodyPr>
          <a:p>
            <a:pPr marL="414000" indent="0" defTabSz="914400">
              <a:lnSpc>
                <a:spcPct val="100000"/>
              </a:lnSpc>
              <a:spcBef>
                <a:spcPts val="1400"/>
              </a:spcBef>
              <a:buNone/>
              <a:tabLst>
                <a:tab algn="l" pos="0"/>
              </a:tabLst>
            </a:pP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Plotted scatter plot between the FlightNumber and PayLoadMass </a:t>
            </a:r>
            <a:r>
              <a:rPr b="0" lang="en-US" sz="2200" spc="-1" strike="noStrike">
                <a:solidFill>
                  <a:schemeClr val="accent3">
                    <a:lumMod val="25000"/>
                  </a:schemeClr>
                </a:solidFill>
                <a:latin typeface="Sarai"/>
              </a:rPr>
              <a:t>and identified that as FlightNumber increases, the first stage is </a:t>
            </a:r>
            <a:r>
              <a:rPr b="0" lang="en-US" sz="2200" spc="-1" strike="noStrike">
                <a:solidFill>
                  <a:schemeClr val="accent3">
                    <a:lumMod val="25000"/>
                  </a:schemeClr>
                </a:solidFill>
                <a:latin typeface="Sarai"/>
              </a:rPr>
              <a:t>more likely to land successfully. </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Plotted scatter plot between FlightNumber and LaunchSite and </a:t>
            </a:r>
            <a:r>
              <a:rPr b="0" lang="en-US" sz="2200" spc="-1" strike="noStrike">
                <a:solidFill>
                  <a:schemeClr val="accent3">
                    <a:lumMod val="25000"/>
                  </a:schemeClr>
                </a:solidFill>
                <a:latin typeface="Sarai"/>
              </a:rPr>
              <a:t>identified that there are more launches from the CCAFS SLC 40 </a:t>
            </a:r>
            <a:r>
              <a:rPr b="0" lang="en-US" sz="2200" spc="-1" strike="noStrike">
                <a:solidFill>
                  <a:schemeClr val="accent3">
                    <a:lumMod val="25000"/>
                  </a:schemeClr>
                </a:solidFill>
                <a:latin typeface="Sarai"/>
              </a:rPr>
              <a:t>site compared to the other two sites.</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Plotted scatter plot between PayloadMass and LaunchSite and </a:t>
            </a:r>
            <a:r>
              <a:rPr b="0" lang="en-US" sz="2200" spc="-1" strike="noStrike">
                <a:solidFill>
                  <a:schemeClr val="accent3">
                    <a:lumMod val="25000"/>
                  </a:schemeClr>
                </a:solidFill>
                <a:latin typeface="Sarai"/>
              </a:rPr>
              <a:t>identified that the VAFB-SLC launchsite there are no rockets </a:t>
            </a:r>
            <a:r>
              <a:rPr b="0" lang="en-US" sz="2200" spc="-1" strike="noStrike">
                <a:solidFill>
                  <a:schemeClr val="accent3">
                    <a:lumMod val="25000"/>
                  </a:schemeClr>
                </a:solidFill>
                <a:latin typeface="Sarai"/>
              </a:rPr>
              <a:t>launched for heavypayload mass(greater than 10000).</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Plotted a bar graph to show case the success rate of each orbit </a:t>
            </a:r>
            <a:r>
              <a:rPr b="0" lang="en-US" sz="2200" spc="-1" strike="noStrike">
                <a:solidFill>
                  <a:schemeClr val="accent3">
                    <a:lumMod val="25000"/>
                  </a:schemeClr>
                </a:solidFill>
                <a:latin typeface="Sarai"/>
              </a:rPr>
              <a:t>type and came to conclusion that the success rate of ES-L1,GEO </a:t>
            </a:r>
            <a:r>
              <a:rPr b="0" lang="en-US" sz="2200" spc="-1" strike="noStrike">
                <a:solidFill>
                  <a:schemeClr val="accent3">
                    <a:lumMod val="25000"/>
                  </a:schemeClr>
                </a:solidFill>
                <a:latin typeface="Sarai"/>
              </a:rPr>
              <a:t>and SSO are same and equal to 1.0.And the SO orbit has no </a:t>
            </a:r>
            <a:r>
              <a:rPr b="0" lang="en-US" sz="2200" spc="-1" strike="noStrike">
                <a:solidFill>
                  <a:schemeClr val="accent3">
                    <a:lumMod val="25000"/>
                  </a:schemeClr>
                </a:solidFill>
                <a:latin typeface="Sarai"/>
              </a:rPr>
              <a:t>success.</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Plotted scatter plot betweeen FlightNumber and Orbit type and </a:t>
            </a:r>
            <a:r>
              <a:rPr b="0" lang="en-US" sz="2200" spc="-1" strike="noStrike">
                <a:solidFill>
                  <a:schemeClr val="accent3">
                    <a:lumMod val="25000"/>
                  </a:schemeClr>
                </a:solidFill>
                <a:latin typeface="Sarai"/>
              </a:rPr>
              <a:t>identified that in the LEO orbit the Success appears related to the </a:t>
            </a:r>
            <a:r>
              <a:rPr b="0" lang="en-US" sz="2200" spc="-1" strike="noStrike">
                <a:solidFill>
                  <a:schemeClr val="accent3">
                    <a:lumMod val="25000"/>
                  </a:schemeClr>
                </a:solidFill>
                <a:latin typeface="Sarai"/>
              </a:rPr>
              <a:t>number of flights.</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Finally visualized the launch success yearly trend and observe </a:t>
            </a:r>
            <a:r>
              <a:rPr b="0" lang="en-US" sz="2200" spc="-1" strike="noStrike">
                <a:solidFill>
                  <a:schemeClr val="accent3">
                    <a:lumMod val="25000"/>
                  </a:schemeClr>
                </a:solidFill>
                <a:latin typeface="Sarai"/>
              </a:rPr>
              <a:t>that the success rate since 2013 kept increasing till 2017. </a:t>
            </a:r>
            <a:endParaRPr b="0" lang="en-IN" sz="2200" spc="-1" strike="noStrike">
              <a:solidFill>
                <a:srgbClr val="000000"/>
              </a:solidFill>
              <a:latin typeface="Arial"/>
            </a:endParaRPr>
          </a:p>
          <a:p>
            <a:pPr marL="414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ea typeface="Noto Sans CJK SC"/>
              </a:rPr>
              <a:t>GitHub Reference link:</a:t>
            </a:r>
            <a:r>
              <a:rPr b="0" lang="en-US" sz="2200" spc="-1" strike="noStrike" u="sng">
                <a:solidFill>
                  <a:schemeClr val="accent3">
                    <a:lumMod val="25000"/>
                  </a:schemeClr>
                </a:solidFill>
                <a:uFillTx/>
                <a:latin typeface="Sarai"/>
                <a:ea typeface="Noto Sans CJK SC"/>
                <a:hlinkClick r:id="rId2"/>
              </a:rPr>
              <a:t>https://github.com/dheekshitrapeti/projects/blob/main/jupyter-labs-eda-dataviz.ipynb</a:t>
            </a:r>
            <a:endParaRPr b="0" lang="en-IN" sz="2200" spc="-1" strike="noStrike">
              <a:solidFill>
                <a:srgbClr val="000000"/>
              </a:solidFill>
              <a:latin typeface="Arial"/>
            </a:endParaRPr>
          </a:p>
        </p:txBody>
      </p:sp>
      <p:sp>
        <p:nvSpPr>
          <p:cNvPr id="10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Data Visualization</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D4A3B487-FC01-4289-B29A-50A414CCA91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770040" y="1378800"/>
            <a:ext cx="10352880" cy="5763240"/>
          </a:xfrm>
          <a:prstGeom prst="rect">
            <a:avLst/>
          </a:prstGeom>
          <a:noFill/>
          <a:ln w="0">
            <a:noFill/>
          </a:ln>
        </p:spPr>
        <p:txBody>
          <a:bodyPr lIns="91440" rIns="91440" tIns="45720" bIns="45720" anchor="t">
            <a:noAutofit/>
          </a:bodyPr>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CCAFS LC-40, VAFB SLC-4E, KSC LC-39A, CCAFS SLC-40 are the four launch sites in the space mission.</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The total payload mass carried by boosters launched by NASA (CRS) is 45596 kgs.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Average payload mass carried by booster version F9 v1.1 is 2928.4 kgs.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There are 13 dates in total where the succesful landing outcome in drone ship was acheived.</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NROL-76, Boeing X-37B OTV-5, Zuma are the boosters which have success in ground pad and have payload mass greater than 4000 but less than 6000.</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The total number of successful and failure mission outcomes are Failure (in flight)-1, Success-98, Success-1, Success (payload status unclear)-1.</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There are 11 booster_versions which have carried the maximum payload mass.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the count of landing outcomes (such as Failure (drone ship) or Success (ground pad)) between the date 2010-06-04 and 2017-03-20, in descending order are Failure (drone ship)-5, Success (ground pad)-3.</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GitHub Reference Link:</a:t>
            </a:r>
            <a:r>
              <a:rPr b="0" lang="en-IN" sz="2000" spc="-1" strike="noStrike" u="sng">
                <a:solidFill>
                  <a:srgbClr val="0563c1"/>
                </a:solidFill>
                <a:uFillTx/>
                <a:latin typeface="Sarai"/>
                <a:hlinkClick r:id="rId2"/>
              </a:rPr>
              <a:t>https://github.com/dheekshitrapeti/projects/blob/main/jupyter-labs-eda-sql-edx_sqllite.ipynb</a:t>
            </a:r>
            <a:endParaRPr b="0" lang="en-IN" sz="2000" spc="-1" strike="noStrike">
              <a:solidFill>
                <a:srgbClr val="000000"/>
              </a:solidFill>
              <a:latin typeface="Arial"/>
            </a:endParaRPr>
          </a:p>
        </p:txBody>
      </p:sp>
      <p:sp>
        <p:nvSpPr>
          <p:cNvPr id="105"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EDA with SQL</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72E86FFD-7722-4628-AA37-664CAB00C28E}"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PlaceHolder 1"/>
          <p:cNvSpPr>
            <a:spLocks noGrp="1"/>
          </p:cNvSpPr>
          <p:nvPr>
            <p:ph/>
          </p:nvPr>
        </p:nvSpPr>
        <p:spPr>
          <a:xfrm>
            <a:off x="838080" y="1404360"/>
            <a:ext cx="10512000" cy="5452200"/>
          </a:xfrm>
          <a:prstGeom prst="rect">
            <a:avLst/>
          </a:prstGeom>
          <a:noFill/>
          <a:ln w="0">
            <a:noFill/>
          </a:ln>
        </p:spPr>
        <p:txBody>
          <a:bodyPr lIns="90000" rIns="90000" tIns="45000" bIns="45000" anchor="t">
            <a:normAutofit fontScale="89999"/>
          </a:bodyPr>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Markers are used to locate a particular place in a map. Circles are used to show a certain region on the maps upto 100km etc and Lines are used to show connection between to places on the graph.</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Using Folium I plotted all the four launch sites in space mission using markers and labelled them with there respective names.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Later on a add a circle to denote the success and failure rate of each launch site in space mission using different colors and symbols.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And finally I add lines connecting the launch sites with nearby coastline, railway station, and Highway along with the distance between them as a label.</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The launch success rate may depend on the location and proximities of a launch site, i.e., the initial position of rocket trajectories.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Finding an optimal location for building a launch site certainly involves many factors and hopefully we could discover some of the factors by analyzing the existing launch site locations. </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50000"/>
              <a:buFont typeface="Wingdings" charset="2"/>
              <a:buChar char=""/>
              <a:tabLst>
                <a:tab algn="l" pos="0"/>
              </a:tabLst>
            </a:pPr>
            <a:r>
              <a:rPr b="0" lang="en-US" sz="2200" spc="-1" strike="noStrike">
                <a:solidFill>
                  <a:schemeClr val="accent3">
                    <a:lumMod val="25000"/>
                  </a:schemeClr>
                </a:solidFill>
                <a:latin typeface="Sarai"/>
              </a:rPr>
              <a:t>GitHub Reference Link:</a:t>
            </a:r>
            <a:r>
              <a:rPr b="0" lang="en-US" sz="2200" spc="-1" strike="noStrike" u="sng">
                <a:solidFill>
                  <a:schemeClr val="accent3">
                    <a:lumMod val="25000"/>
                  </a:schemeClr>
                </a:solidFill>
                <a:uFillTx/>
                <a:latin typeface="Sarai"/>
                <a:hlinkClick r:id="rId2"/>
              </a:rPr>
              <a:t>https://github.com/dheekshitrapeti/projects/blob/main/lab_jupyter_launch_site_location.jupyterlite.ipynb</a:t>
            </a:r>
            <a:endParaRPr b="0" lang="en-IN" sz="2200" spc="-1" strike="noStrike">
              <a:solidFill>
                <a:srgbClr val="000000"/>
              </a:solidFill>
              <a:latin typeface="Arial"/>
            </a:endParaRPr>
          </a:p>
        </p:txBody>
      </p:sp>
      <p:sp>
        <p:nvSpPr>
          <p:cNvPr id="10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F276A62F-44A3-4BCF-8921-606158214401}"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PlaceHolder 1"/>
          <p:cNvSpPr>
            <a:spLocks noGrp="1"/>
          </p:cNvSpPr>
          <p:nvPr>
            <p:ph/>
          </p:nvPr>
        </p:nvSpPr>
        <p:spPr>
          <a:xfrm>
            <a:off x="770040" y="1550880"/>
            <a:ext cx="9741960" cy="4797720"/>
          </a:xfrm>
          <a:prstGeom prst="rect">
            <a:avLst/>
          </a:prstGeom>
          <a:noFill/>
          <a:ln w="0">
            <a:noFill/>
          </a:ln>
        </p:spPr>
        <p:txBody>
          <a:bodyPr lIns="91440" rIns="91440" tIns="45720" bIns="45720" anchor="t">
            <a:normAutofit/>
          </a:bodyPr>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Created a dropdown list  to enable Launch Site selection. And the Default select value is all sites.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Added  a pie chart to show the total successful launches count for all sites. And If a specific launch site was selected, show the Success vs. Failed counts for the site.</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Added  a slider to select payload range which varies from 0 to 10000.</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Added a scatter chart to show the correlation between payload and launch success as per our requirements.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Finally I created a Dashboard using Plotly Dash to show the relationship between the payload and launch success of each individual launch site or for all four launch site.</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GitHub Reference Link:</a:t>
            </a:r>
            <a:r>
              <a:rPr b="0" lang="en-IN" sz="2000" spc="-1" strike="noStrike" u="sng">
                <a:solidFill>
                  <a:srgbClr val="0563c1"/>
                </a:solidFill>
                <a:uFillTx/>
                <a:latin typeface="Sarai"/>
                <a:hlinkClick r:id="rId2"/>
              </a:rPr>
              <a:t>https://github.com/dheekshitrapeti/projects/blob/main/spacex_dash_app.py</a:t>
            </a:r>
            <a:endParaRPr b="0" lang="en-IN" sz="2000" spc="-1" strike="noStrike">
              <a:solidFill>
                <a:srgbClr val="000000"/>
              </a:solidFill>
              <a:latin typeface="Arial"/>
            </a:endParaRPr>
          </a:p>
        </p:txBody>
      </p:sp>
      <p:sp>
        <p:nvSpPr>
          <p:cNvPr id="109"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Build a Dashboard with Plotly Dash</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14368EAE-3737-491F-8BD9-C75A04120A92}"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fontScale="87222"/>
          </a:bodyPr>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Loaded the dataset into the project file using pandas.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Divided the dataset into four parts namely X_train, X_test, </a:t>
            </a:r>
            <a:r>
              <a:rPr b="0" lang="en-IN" sz="2000" spc="-1" strike="noStrike">
                <a:solidFill>
                  <a:srgbClr val="000000"/>
                </a:solidFill>
                <a:latin typeface="Sarai"/>
              </a:rPr>
              <a:t>Y_train, Y_test where X is all the attributes in the dataset except </a:t>
            </a:r>
            <a:r>
              <a:rPr b="0" lang="en-IN" sz="2000" spc="-1" strike="noStrike">
                <a:solidFill>
                  <a:srgbClr val="000000"/>
                </a:solidFill>
                <a:latin typeface="Sarai"/>
              </a:rPr>
              <a:t>class attribute and Y is the class attribute.</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Created a logistic regression object then create a GridSearchCV </a:t>
            </a:r>
            <a:r>
              <a:rPr b="0" lang="en-IN" sz="2000" spc="-1" strike="noStrike">
                <a:solidFill>
                  <a:srgbClr val="000000"/>
                </a:solidFill>
                <a:latin typeface="Sarai"/>
              </a:rPr>
              <a:t>object logreg_cv with cv = 10 to find the best parameters from </a:t>
            </a:r>
            <a:r>
              <a:rPr b="0" lang="en-IN" sz="2000" spc="-1" strike="noStrike">
                <a:solidFill>
                  <a:srgbClr val="000000"/>
                </a:solidFill>
                <a:latin typeface="Sarai"/>
              </a:rPr>
              <a:t>dictionary parameters.</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Created a support vector machine object then create a GridSearchCV </a:t>
            </a:r>
            <a:r>
              <a:rPr b="0" lang="en-IN" sz="2000" spc="-1" strike="noStrike">
                <a:solidFill>
                  <a:srgbClr val="000000"/>
                </a:solidFill>
                <a:latin typeface="Sarai"/>
              </a:rPr>
              <a:t>object svm_cv with cv = 10.</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Created a decision tree classifier object then create a GridSearchCV </a:t>
            </a:r>
            <a:r>
              <a:rPr b="0" lang="en-IN" sz="2000" spc="-1" strike="noStrike">
                <a:solidFill>
                  <a:srgbClr val="000000"/>
                </a:solidFill>
                <a:latin typeface="Sarai"/>
              </a:rPr>
              <a:t>object tree_cv with cv = 10. </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Created a k nearest neighbors object then create a GridSearchCV </a:t>
            </a:r>
            <a:r>
              <a:rPr b="0" lang="en-IN" sz="2000" spc="-1" strike="noStrike">
                <a:solidFill>
                  <a:srgbClr val="000000"/>
                </a:solidFill>
                <a:latin typeface="Sarai"/>
              </a:rPr>
              <a:t>object knn_cv with cv = 10. </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Finally calculated the accuracy and score of each model.</a:t>
            </a:r>
            <a:endParaRPr b="0" lang="en-IN" sz="20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IN" sz="2000" spc="-1" strike="noStrike">
                <a:solidFill>
                  <a:srgbClr val="000000"/>
                </a:solidFill>
                <a:latin typeface="Sarai"/>
              </a:rPr>
              <a:t>GitHub Reference Link:</a:t>
            </a:r>
            <a:r>
              <a:rPr b="0" lang="en-IN" sz="2000" spc="-1" strike="noStrike" u="sng">
                <a:solidFill>
                  <a:srgbClr val="0563c1"/>
                </a:solidFill>
                <a:uFillTx/>
                <a:latin typeface="Sarai"/>
                <a:hlinkClick r:id="rId2"/>
              </a:rPr>
              <a:t>https://github.com/dheekshitrapeti/projects/blob/main/SpaceX_Machine_Learning_Prediction_Part_5.jupyterlite.ipynb</a:t>
            </a:r>
            <a:endParaRPr b="0" lang="en-IN" sz="2000" spc="-1" strike="noStrike">
              <a:solidFill>
                <a:srgbClr val="000000"/>
              </a:solidFill>
              <a:latin typeface="Arial"/>
            </a:endParaRPr>
          </a:p>
        </p:txBody>
      </p:sp>
      <p:sp>
        <p:nvSpPr>
          <p:cNvPr id="111"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991D8D64-A34C-47C7-AFFC-6C23991638C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Content Placeholder 2"/>
          <p:cNvSpPr/>
          <p:nvPr/>
        </p:nvSpPr>
        <p:spPr>
          <a:xfrm>
            <a:off x="840960" y="1807200"/>
            <a:ext cx="7065000" cy="1618200"/>
          </a:xfrm>
          <a:prstGeom prst="rect">
            <a:avLst/>
          </a:prstGeom>
          <a:noFill/>
          <a:ln w="0">
            <a:noFill/>
          </a:ln>
        </p:spPr>
        <p:style>
          <a:lnRef idx="0"/>
          <a:fillRef idx="0"/>
          <a:effectRef idx="0"/>
          <a:fontRef idx="minor"/>
        </p:style>
        <p:txBody>
          <a:bodyPr lIns="90000" rIns="90000" tIns="45000" bIns="45000" anchor="t">
            <a:normAutofit/>
          </a:bodyPr>
          <a:p>
            <a:pPr defTabSz="914400">
              <a:lnSpc>
                <a:spcPct val="100000"/>
              </a:lnSpc>
              <a:spcBef>
                <a:spcPts val="1400"/>
              </a:spcBef>
            </a:pPr>
            <a:endParaRPr b="0" lang="en-IN" sz="1800" spc="-1" strike="noStrike">
              <a:solidFill>
                <a:srgbClr val="000000"/>
              </a:solidFill>
              <a:latin typeface="Arial"/>
            </a:endParaRPr>
          </a:p>
        </p:txBody>
      </p:sp>
      <p:sp>
        <p:nvSpPr>
          <p:cNvPr id="11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Results</a:t>
            </a:r>
            <a:endParaRPr b="0" lang="en-IN" sz="4000" spc="-1" strike="noStrike">
              <a:solidFill>
                <a:srgbClr val="000000"/>
              </a:solidFill>
              <a:latin typeface="Arial"/>
            </a:endParaRPr>
          </a:p>
        </p:txBody>
      </p:sp>
      <p:sp>
        <p:nvSpPr>
          <p:cNvPr id="114" name=""/>
          <p:cNvSpPr/>
          <p:nvPr/>
        </p:nvSpPr>
        <p:spPr>
          <a:xfrm>
            <a:off x="952560" y="1208880"/>
            <a:ext cx="10317600" cy="5721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000" spc="-1" strike="noStrike">
                <a:solidFill>
                  <a:srgbClr val="000000"/>
                </a:solidFill>
                <a:latin typeface="Sarai"/>
              </a:rPr>
              <a:t>For Logistic regression the best parameters from the dictionary parameters is “lbfgs”.It has an accuracy : </a:t>
            </a:r>
            <a:r>
              <a:rPr b="1" lang="en-IN" sz="2000" spc="-1" strike="noStrike">
                <a:solidFill>
                  <a:srgbClr val="000000"/>
                </a:solidFill>
                <a:latin typeface="Sarai"/>
              </a:rPr>
              <a:t>0.7785714285714286  </a:t>
            </a:r>
            <a:r>
              <a:rPr b="0" lang="en-IN" sz="2000" spc="-1" strike="noStrike">
                <a:solidFill>
                  <a:srgbClr val="000000"/>
                </a:solidFill>
                <a:latin typeface="Sarai"/>
              </a:rPr>
              <a:t>and score of 0.9444444444444444.</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ea typeface="Noto Sans CJK SC"/>
              </a:rPr>
              <a:t>For Support Vector Machines(SVM) the best parameter is “sigmoid”. It has an accuracy of  </a:t>
            </a:r>
            <a:r>
              <a:rPr b="1" lang="en-IN" sz="2000" spc="-1" strike="noStrike">
                <a:solidFill>
                  <a:srgbClr val="000000"/>
                </a:solidFill>
                <a:latin typeface="Sarai"/>
                <a:ea typeface="Noto Sans CJK SC"/>
              </a:rPr>
              <a:t>0.7910714285714284 </a:t>
            </a:r>
            <a:r>
              <a:rPr b="0" lang="en-IN" sz="2000" spc="-1" strike="noStrike">
                <a:solidFill>
                  <a:srgbClr val="000000"/>
                </a:solidFill>
                <a:latin typeface="Sarai"/>
                <a:ea typeface="Noto Sans CJK SC"/>
              </a:rPr>
              <a:t>and score of 0.9444444444444444</a:t>
            </a:r>
            <a:r>
              <a:rPr b="1" lang="en-IN" sz="2000" spc="-1" strike="noStrike">
                <a:solidFill>
                  <a:srgbClr val="000000"/>
                </a:solidFill>
                <a:latin typeface="Sarai"/>
                <a:ea typeface="Noto Sans CJK SC"/>
              </a:rPr>
              <a:t>.</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ea typeface="Noto Sans CJK SC"/>
              </a:rPr>
              <a:t>For Decision Trees the best parameters ‘criterion': 'gini', 'max_depth': 2, 'max_features': 'sqrt', 'min_samples_leaf': 4, 'min_samples_split': 2, 'splitter': 'best' with an accuracy : </a:t>
            </a:r>
            <a:r>
              <a:rPr b="1" lang="en-IN" sz="2000" spc="-1" strike="noStrike">
                <a:solidFill>
                  <a:srgbClr val="000000"/>
                </a:solidFill>
                <a:latin typeface="Sarai"/>
                <a:ea typeface="Noto Sans CJK SC"/>
              </a:rPr>
              <a:t>0.8767857142857143</a:t>
            </a:r>
            <a:r>
              <a:rPr b="0" lang="en-IN" sz="2000" spc="-1" strike="noStrike">
                <a:solidFill>
                  <a:srgbClr val="000000"/>
                </a:solidFill>
                <a:latin typeface="Sarai"/>
                <a:ea typeface="Noto Sans CJK SC"/>
              </a:rPr>
              <a:t>.</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ea typeface="Noto Sans CJK SC"/>
              </a:rPr>
              <a:t>For K nearest neighbours(KNN) the best parameters are 'algorithm': 'auto', 'n_neighbors': 5, 'p': 1 with an accuracy :</a:t>
            </a:r>
            <a:r>
              <a:rPr b="1" lang="en-IN" sz="2000" spc="-1" strike="noStrike">
                <a:solidFill>
                  <a:srgbClr val="000000"/>
                </a:solidFill>
                <a:latin typeface="Sarai"/>
                <a:ea typeface="Noto Sans CJK SC"/>
              </a:rPr>
              <a:t> 0.8053571428571429</a:t>
            </a:r>
            <a:r>
              <a:rPr b="0" lang="en-IN" sz="2000" spc="-1" strike="noStrike">
                <a:solidFill>
                  <a:srgbClr val="000000"/>
                </a:solidFill>
                <a:latin typeface="Sarai"/>
                <a:ea typeface="Noto Sans CJK SC"/>
              </a:rPr>
              <a:t>.</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ea typeface="Noto Sans CJK SC"/>
              </a:rPr>
              <a:t>Therefore Logistic Regression: Accuracy = 0.9444 Support Vector Machine (SVM): Accuracy = 0.9444 Decision Tree Classifier: Accuracy = 0.8889 K Nearest Neighbors (KNN): Accuracy = 0.9444 All three models (Logistic Regression, SVM, and KNN) achieved the same accuracy of 94.44% on the test set. However, if we consider the complexity and interpretability, Logistic Regression might be preferred due to its simplicity and ease of interpretation of coefficients. SVM and KNN, while achieving the same accuracy, might be considered if the decision boundary is non-linear or when the data has complex interactions that benefit from a more flexible model.</a:t>
            </a:r>
            <a:endParaRPr b="0" lang="en-IN" sz="2000" spc="-1" strike="noStrike">
              <a:solidFill>
                <a:srgbClr val="000000"/>
              </a:solidFill>
              <a:latin typeface="Arial"/>
            </a:endParaRPr>
          </a:p>
        </p:txBody>
      </p:sp>
      <p:sp>
        <p:nvSpPr>
          <p:cNvPr id="2" name="PlaceHolder 1"/>
          <p:cNvSpPr>
            <a:spLocks noGrp="1"/>
          </p:cNvSpPr>
          <p:nvPr>
            <p:ph type="sldNum" idx="1"/>
          </p:nvPr>
        </p:nvSpPr>
        <p:spPr/>
        <p:txBody>
          <a:bodyPr/>
          <a:p>
            <a:fld id="{7F224200-3839-4FE0-9570-27860ADEE812}"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TextBox 1"/>
          <p:cNvSpPr/>
          <p:nvPr/>
        </p:nvSpPr>
        <p:spPr>
          <a:xfrm>
            <a:off x="748800" y="2529720"/>
            <a:ext cx="11566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 name="PlaceHolder 1"/>
          <p:cNvSpPr>
            <a:spLocks noGrp="1"/>
          </p:cNvSpPr>
          <p:nvPr>
            <p:ph type="sldNum" idx="37"/>
          </p:nvPr>
        </p:nvSpPr>
        <p:spPr>
          <a:xfrm>
            <a:off x="8714880" y="6025680"/>
            <a:ext cx="2739600" cy="39816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D936A549-B1DE-4B4E-95C2-FA77C10E071E}" type="slidenum">
              <a:rPr b="0" lang="en-US" sz="1600" spc="-1" strike="noStrike">
                <a:solidFill>
                  <a:srgbClr val="1c7ddb"/>
                </a:solidFill>
                <a:latin typeface="Abadi"/>
              </a:rPr>
              <a:t>2</a:t>
            </a:fld>
            <a:endParaRPr b="0" lang="en-IN" sz="1600" spc="-1" strike="noStrike">
              <a:solidFill>
                <a:srgbClr val="000000"/>
              </a:solidFill>
              <a:latin typeface="Times New Roman"/>
            </a:endParaRPr>
          </a:p>
        </p:txBody>
      </p:sp>
      <p:sp>
        <p:nvSpPr>
          <p:cNvPr id="62" name="Content Placeholder 2"/>
          <p:cNvSpPr/>
          <p:nvPr/>
        </p:nvSpPr>
        <p:spPr>
          <a:xfrm>
            <a:off x="958680" y="2113200"/>
            <a:ext cx="5163480" cy="331740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IN"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IN" sz="2200" spc="-1" strike="noStrike">
              <a:solidFill>
                <a:srgbClr val="000000"/>
              </a:solidFill>
              <a:latin typeface="Arial"/>
            </a:endParaRPr>
          </a:p>
        </p:txBody>
      </p:sp>
      <p:sp>
        <p:nvSpPr>
          <p:cNvPr id="6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Outline</a:t>
            </a:r>
            <a:endParaRPr b="0" lang="en-IN"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16" name="" descr=""/>
          <p:cNvPicPr/>
          <p:nvPr/>
        </p:nvPicPr>
        <p:blipFill>
          <a:blip r:embed="rId2"/>
          <a:stretch/>
        </p:blipFill>
        <p:spPr>
          <a:xfrm>
            <a:off x="842400" y="1575360"/>
            <a:ext cx="10463760" cy="3100320"/>
          </a:xfrm>
          <a:prstGeom prst="rect">
            <a:avLst/>
          </a:prstGeom>
          <a:ln w="0">
            <a:noFill/>
          </a:ln>
        </p:spPr>
      </p:pic>
      <p:sp>
        <p:nvSpPr>
          <p:cNvPr id="11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Launch Site</a:t>
            </a:r>
            <a:endParaRPr b="0" lang="en-IN" sz="4000" spc="-1" strike="noStrike">
              <a:solidFill>
                <a:srgbClr val="000000"/>
              </a:solidFill>
              <a:latin typeface="Arial"/>
            </a:endParaRPr>
          </a:p>
        </p:txBody>
      </p:sp>
      <p:sp>
        <p:nvSpPr>
          <p:cNvPr id="118" name=""/>
          <p:cNvSpPr/>
          <p:nvPr/>
        </p:nvSpPr>
        <p:spPr>
          <a:xfrm>
            <a:off x="1343160" y="4957920"/>
            <a:ext cx="773640" cy="164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ndParaRPr>
          </a:p>
        </p:txBody>
      </p:sp>
      <p:sp>
        <p:nvSpPr>
          <p:cNvPr id="119" name=""/>
          <p:cNvSpPr/>
          <p:nvPr/>
        </p:nvSpPr>
        <p:spPr>
          <a:xfrm>
            <a:off x="781560" y="4860360"/>
            <a:ext cx="10525680" cy="1757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000" spc="-1" strike="noStrike">
                <a:solidFill>
                  <a:srgbClr val="000000"/>
                </a:solidFill>
                <a:latin typeface="Sarai"/>
              </a:rPr>
              <a:t>Used the function catplot to plot FlightNumber vs LaunchSite, set the parameter x parameter to FlightNumber,set the y to Launch Site and set the parameter hue to 'class'.</a:t>
            </a: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rPr>
              <a:t>We observed that there are more launches from the CCAFS SLC 40 site compared to the other two sites. The KSC LC 39A site has a mix of successful (Class 1) and unsuccessful (Class 0) launches spread across its flight numbers.</a:t>
            </a:r>
            <a:endParaRPr b="0" lang="en-IN"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000" spc="-1" strike="noStrike">
                <a:solidFill>
                  <a:srgbClr val="000000"/>
                </a:solidFill>
                <a:latin typeface="Sarai"/>
              </a:rPr>
              <a:t>VAFB SLC 4E has relatively fewer launches, with a noticeable mix of success and failure outcomes.</a:t>
            </a:r>
            <a:endParaRPr b="0" lang="en-IN" sz="2000" spc="-1" strike="noStrike">
              <a:solidFill>
                <a:srgbClr val="000000"/>
              </a:solidFill>
              <a:latin typeface="Arial"/>
            </a:endParaRPr>
          </a:p>
        </p:txBody>
      </p:sp>
      <p:sp>
        <p:nvSpPr>
          <p:cNvPr id="2" name="PlaceHolder 1"/>
          <p:cNvSpPr>
            <a:spLocks noGrp="1"/>
          </p:cNvSpPr>
          <p:nvPr>
            <p:ph type="sldNum" idx="1"/>
          </p:nvPr>
        </p:nvSpPr>
        <p:spPr/>
        <p:txBody>
          <a:bodyPr/>
          <a:p>
            <a:fld id="{468596F0-8836-45E4-A17A-40527B2306C4}"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20" name="" descr=""/>
          <p:cNvPicPr/>
          <p:nvPr/>
        </p:nvPicPr>
        <p:blipFill>
          <a:blip r:embed="rId2"/>
          <a:stretch/>
        </p:blipFill>
        <p:spPr>
          <a:xfrm>
            <a:off x="6484320" y="1511280"/>
            <a:ext cx="4614480" cy="4617720"/>
          </a:xfrm>
          <a:prstGeom prst="rect">
            <a:avLst/>
          </a:prstGeom>
          <a:ln w="0">
            <a:noFill/>
          </a:ln>
        </p:spPr>
      </p:pic>
      <p:sp>
        <p:nvSpPr>
          <p:cNvPr id="121"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Launch Site</a:t>
            </a:r>
            <a:endParaRPr b="0" lang="en-IN" sz="4000" spc="-1" strike="noStrike">
              <a:solidFill>
                <a:srgbClr val="000000"/>
              </a:solidFill>
              <a:latin typeface="Arial"/>
            </a:endParaRPr>
          </a:p>
        </p:txBody>
      </p:sp>
      <p:sp>
        <p:nvSpPr>
          <p:cNvPr id="122" name=""/>
          <p:cNvSpPr/>
          <p:nvPr/>
        </p:nvSpPr>
        <p:spPr>
          <a:xfrm>
            <a:off x="793800" y="1929960"/>
            <a:ext cx="5274720" cy="46515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Used the function catplot to plot PayLoadMass vs LaunchSite, set the parameter x parameter to PayLoadMass ,set the y to Launch Site and set the parameter hue to 'class'.</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observed  Payload Vs. Launch Site scatter point chart and  find for the VAFB-SLC launchsite there are no rockets launched for heavypayload mass(greater than 10000).</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3F961FAC-27C2-42BA-A554-EF6FFB6EE904}"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23" name="" descr=""/>
          <p:cNvPicPr/>
          <p:nvPr/>
        </p:nvPicPr>
        <p:blipFill>
          <a:blip r:embed="rId2"/>
          <a:stretch/>
        </p:blipFill>
        <p:spPr>
          <a:xfrm>
            <a:off x="6569640" y="1426320"/>
            <a:ext cx="4980960" cy="4494960"/>
          </a:xfrm>
          <a:prstGeom prst="rect">
            <a:avLst/>
          </a:prstGeom>
          <a:ln w="0">
            <a:noFill/>
          </a:ln>
        </p:spPr>
      </p:pic>
      <p:sp>
        <p:nvSpPr>
          <p:cNvPr id="124"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Success Rate vs. Orbit Type</a:t>
            </a:r>
            <a:endParaRPr b="0" lang="en-IN" sz="4000" spc="-1" strike="noStrike">
              <a:solidFill>
                <a:srgbClr val="000000"/>
              </a:solidFill>
              <a:latin typeface="Arial"/>
            </a:endParaRPr>
          </a:p>
        </p:txBody>
      </p:sp>
      <p:sp>
        <p:nvSpPr>
          <p:cNvPr id="125" name=""/>
          <p:cNvSpPr/>
          <p:nvPr/>
        </p:nvSpPr>
        <p:spPr>
          <a:xfrm>
            <a:off x="879120" y="1734120"/>
            <a:ext cx="5577480" cy="41266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created a bar chart for the sucess rate of each orbit by calculating  the mean of the 'Class' column.</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beside graph it is clear that the success rate of ES-L1,GEO and SSO are same and equal to 1.0.And the SO orbit has no success.</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A4312417-AB1B-404C-8A69-9A6C5B966B24}"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26" name="" descr=""/>
          <p:cNvPicPr/>
          <p:nvPr/>
        </p:nvPicPr>
        <p:blipFill>
          <a:blip r:embed="rId2"/>
          <a:stretch/>
        </p:blipFill>
        <p:spPr>
          <a:xfrm>
            <a:off x="6374160" y="1486800"/>
            <a:ext cx="4944240" cy="4495680"/>
          </a:xfrm>
          <a:prstGeom prst="rect">
            <a:avLst/>
          </a:prstGeom>
          <a:ln w="0">
            <a:noFill/>
          </a:ln>
        </p:spPr>
      </p:pic>
      <p:sp>
        <p:nvSpPr>
          <p:cNvPr id="12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Flight Number vs. Orbit Type</a:t>
            </a:r>
            <a:endParaRPr b="0" lang="en-IN" sz="4000" spc="-1" strike="noStrike">
              <a:solidFill>
                <a:srgbClr val="000000"/>
              </a:solidFill>
              <a:latin typeface="Arial"/>
            </a:endParaRPr>
          </a:p>
        </p:txBody>
      </p:sp>
      <p:sp>
        <p:nvSpPr>
          <p:cNvPr id="128" name=""/>
          <p:cNvSpPr/>
          <p:nvPr/>
        </p:nvSpPr>
        <p:spPr>
          <a:xfrm>
            <a:off x="928080" y="1697400"/>
            <a:ext cx="5152320" cy="4346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Plot a scatter point chart with x axis to be FlightNumber and y axis to be the Orbit, and hue to be the class value.</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should see that in the LEO orbit the Success appears related to the number of flights; on the other hand, there seems to be no relationship between flight number when in GTO orbit.</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36DAC2CE-3190-4E8E-9784-4B754E5B76DB}"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29" name="" descr=""/>
          <p:cNvPicPr/>
          <p:nvPr/>
        </p:nvPicPr>
        <p:blipFill>
          <a:blip r:embed="rId2"/>
          <a:stretch/>
        </p:blipFill>
        <p:spPr>
          <a:xfrm>
            <a:off x="6801840" y="1462320"/>
            <a:ext cx="4528800" cy="4556520"/>
          </a:xfrm>
          <a:prstGeom prst="rect">
            <a:avLst/>
          </a:prstGeom>
          <a:ln w="0">
            <a:noFill/>
          </a:ln>
        </p:spPr>
      </p:pic>
      <p:sp>
        <p:nvSpPr>
          <p:cNvPr id="13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Payload vs. Orbit Type</a:t>
            </a:r>
            <a:endParaRPr b="0" lang="en-IN" sz="4000" spc="-1" strike="noStrike">
              <a:solidFill>
                <a:srgbClr val="000000"/>
              </a:solidFill>
              <a:latin typeface="Arial"/>
            </a:endParaRPr>
          </a:p>
        </p:txBody>
      </p:sp>
      <p:sp>
        <p:nvSpPr>
          <p:cNvPr id="131" name=""/>
          <p:cNvSpPr/>
          <p:nvPr/>
        </p:nvSpPr>
        <p:spPr>
          <a:xfrm>
            <a:off x="830160" y="1575360"/>
            <a:ext cx="5738760" cy="44197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Plot a scatter point chart with x axis to be Payload and y axis to be the Orbit, and hue to be the class value.</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observed that with heavy payloads the successful landing or positive landing rate are more for Polar,LEO and ISS.</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However for GTO we cannot distinguish this well as both positive landing rate and negative landing(unsuccessful mission) are both there here.</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0610FAB5-4585-47A6-AFA2-2C58042DB5EC}"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32" name="" descr=""/>
          <p:cNvPicPr/>
          <p:nvPr/>
        </p:nvPicPr>
        <p:blipFill>
          <a:blip r:embed="rId2"/>
          <a:stretch/>
        </p:blipFill>
        <p:spPr>
          <a:xfrm>
            <a:off x="6447600" y="1562040"/>
            <a:ext cx="4944240" cy="4005000"/>
          </a:xfrm>
          <a:prstGeom prst="rect">
            <a:avLst/>
          </a:prstGeom>
          <a:ln w="0">
            <a:noFill/>
          </a:ln>
        </p:spPr>
      </p:pic>
      <p:sp>
        <p:nvSpPr>
          <p:cNvPr id="13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Success Yearly Trend</a:t>
            </a:r>
            <a:endParaRPr b="0" lang="en-IN" sz="4000" spc="-1" strike="noStrike">
              <a:solidFill>
                <a:srgbClr val="000000"/>
              </a:solidFill>
              <a:latin typeface="Arial"/>
            </a:endParaRPr>
          </a:p>
        </p:txBody>
      </p:sp>
      <p:sp>
        <p:nvSpPr>
          <p:cNvPr id="134" name=""/>
          <p:cNvSpPr/>
          <p:nvPr/>
        </p:nvSpPr>
        <p:spPr>
          <a:xfrm>
            <a:off x="891360" y="1526400"/>
            <a:ext cx="5213880" cy="4138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 </a:t>
            </a:r>
            <a:r>
              <a:rPr b="0" lang="en-IN" sz="2200" spc="-1" strike="noStrike">
                <a:solidFill>
                  <a:srgbClr val="000000"/>
                </a:solidFill>
                <a:latin typeface="Sarai"/>
              </a:rPr>
              <a:t>Plotted  a line chart with x axis to be Year and y axis to be average success rate, to get the average launch success trend.</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Calculate the success rate per year using the below formula:success_rate_per_year = successful_launches_per_year / total_launches_per_year.</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observed that the success rate since 2013 kept increasing till 2017 (stable in 2014) and after 2015 it started increasing.</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BA952B44-66B6-425B-9BEB-B49E68378D41}"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 : SELECT DISTINCT Launch_Site FROM SPACEXTBL</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Launch_Site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CCAFS LC-40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VAFB SLC-4E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3</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CCAFS SLC-40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:We selected distinct launch sites from the SPACEXTBL using above mentioned query.</a:t>
            </a:r>
            <a:endParaRPr b="0" lang="en-IN" sz="2200" spc="-1" strike="noStrike">
              <a:solidFill>
                <a:srgbClr val="000000"/>
              </a:solidFill>
              <a:latin typeface="Arial"/>
            </a:endParaRPr>
          </a:p>
        </p:txBody>
      </p:sp>
      <p:sp>
        <p:nvSpPr>
          <p:cNvPr id="136"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All Launch Site Names</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A078D77D-89DE-4AF7-935C-D699380FA4F5}"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fontScale="89999"/>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:SELECT Launch_Site from SPACEXTBL WHERE Launch_Site LIKE '%KSC%' LIMIT 5</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Launch_Site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3</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4</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:Selected the launch sites that begins with the letters “KSC” using the above mentioned query.</a:t>
            </a:r>
            <a:endParaRPr b="0" lang="en-IN" sz="2200" spc="-1" strike="noStrike">
              <a:solidFill>
                <a:srgbClr val="000000"/>
              </a:solidFill>
              <a:latin typeface="Arial"/>
            </a:endParaRPr>
          </a:p>
        </p:txBody>
      </p:sp>
      <p:sp>
        <p:nvSpPr>
          <p:cNvPr id="138"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Launch Site Names Begin with 'KSC'</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68C88CB2-E7CA-4BBA-9938-3F2DE7796635}"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 SELECT SUM(PAYLOAD_MASS__KG_) from SPACEXTBL WHERE Customer=='NASA (CRS)’</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:SUM(PAYLOAD_MASS__KG_)</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45596</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:Used the sum aggregate function to calculate the sum of PayLoadMass using above query.</a:t>
            </a:r>
            <a:endParaRPr b="0" lang="en-IN" sz="2200" spc="-1" strike="noStrike">
              <a:solidFill>
                <a:srgbClr val="000000"/>
              </a:solidFill>
              <a:latin typeface="Arial"/>
            </a:endParaRPr>
          </a:p>
        </p:txBody>
      </p:sp>
      <p:sp>
        <p:nvSpPr>
          <p:cNvPr id="14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Total Payload Mass</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994507CD-1C9B-498E-B099-63B448FC5D03}"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Query:SELECT AVG(PAYLOAD_MASS__KG_) from SPACEXTBL WHERE Booster_Version=='F9 v1.1'</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Result:AVG(PAYLOAD_MASS__KG_)</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2928.4</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Explaination:We calculated the average using the avg aggregate function.</a:t>
            </a:r>
            <a:endParaRPr b="0" lang="en-IN" sz="2200" spc="-1" strike="noStrike">
              <a:solidFill>
                <a:srgbClr val="000000"/>
              </a:solidFill>
              <a:latin typeface="Arial"/>
            </a:endParaRPr>
          </a:p>
        </p:txBody>
      </p:sp>
      <p:sp>
        <p:nvSpPr>
          <p:cNvPr id="142"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Average Payload Mass by F9 v1.1</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0AEB0302-3E02-487A-8DDE-554AA2C6B1F7}"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4" name="PlaceHolder 1"/>
          <p:cNvSpPr>
            <a:spLocks noGrp="1"/>
          </p:cNvSpPr>
          <p:nvPr>
            <p:ph type="sldNum" idx="38"/>
          </p:nvPr>
        </p:nvSpPr>
        <p:spPr>
          <a:xfrm>
            <a:off x="8714880" y="6025680"/>
            <a:ext cx="2739600" cy="39816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A5D585F6-8911-42D4-A0FE-519CDCE49E40}" type="slidenum">
              <a:rPr b="0" lang="en-US" sz="1600" spc="-1" strike="noStrike">
                <a:solidFill>
                  <a:srgbClr val="1c7ddb"/>
                </a:solidFill>
                <a:latin typeface="Abadi"/>
              </a:rPr>
              <a:t>3</a:t>
            </a:fld>
            <a:endParaRPr b="0" lang="en-IN" sz="1600" spc="-1" strike="noStrike">
              <a:solidFill>
                <a:srgbClr val="000000"/>
              </a:solidFill>
              <a:latin typeface="Times New Roman"/>
            </a:endParaRPr>
          </a:p>
        </p:txBody>
      </p:sp>
      <p:sp>
        <p:nvSpPr>
          <p:cNvPr id="65" name="Content Placeholder 2"/>
          <p:cNvSpPr/>
          <p:nvPr/>
        </p:nvSpPr>
        <p:spPr>
          <a:xfrm>
            <a:off x="959040" y="2684880"/>
            <a:ext cx="4014360" cy="1036440"/>
          </a:xfrm>
          <a:prstGeom prst="rect">
            <a:avLst/>
          </a:prstGeom>
          <a:noFill/>
          <a:ln w="0">
            <a:noFill/>
          </a:ln>
        </p:spPr>
        <p:style>
          <a:lnRef idx="0"/>
          <a:fillRef idx="0"/>
          <a:effectRef idx="0"/>
          <a:fontRef idx="minor"/>
        </p:style>
        <p:txBody>
          <a:bodyPr lIns="90000" rIns="90000" tIns="45000" bIns="45000" anchor="t">
            <a:normAutofit/>
          </a:bodyPr>
          <a:p>
            <a:pPr defTabSz="914400">
              <a:lnSpc>
                <a:spcPct val="100000"/>
              </a:lnSpc>
              <a:spcBef>
                <a:spcPts val="1400"/>
              </a:spcBef>
            </a:pPr>
            <a:endParaRPr b="0" lang="en-IN" sz="1800" spc="-1" strike="noStrike">
              <a:solidFill>
                <a:srgbClr val="000000"/>
              </a:solidFill>
              <a:latin typeface="Sarai"/>
            </a:endParaRPr>
          </a:p>
        </p:txBody>
      </p:sp>
      <p:sp>
        <p:nvSpPr>
          <p:cNvPr id="66"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Executive Summary</a:t>
            </a:r>
            <a:endParaRPr b="0" lang="en-IN" sz="4000" spc="-1" strike="noStrike">
              <a:solidFill>
                <a:srgbClr val="000000"/>
              </a:solidFill>
              <a:latin typeface="Arial"/>
            </a:endParaRPr>
          </a:p>
        </p:txBody>
      </p:sp>
      <p:sp>
        <p:nvSpPr>
          <p:cNvPr id="67" name=""/>
          <p:cNvSpPr/>
          <p:nvPr/>
        </p:nvSpPr>
        <p:spPr>
          <a:xfrm>
            <a:off x="1816200" y="3632400"/>
            <a:ext cx="177840" cy="343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2000" spc="-1" strike="noStrike">
              <a:solidFill>
                <a:srgbClr val="000000"/>
              </a:solidFill>
              <a:latin typeface="Sarai"/>
            </a:endParaRPr>
          </a:p>
        </p:txBody>
      </p:sp>
      <p:sp>
        <p:nvSpPr>
          <p:cNvPr id="68" name=""/>
          <p:cNvSpPr/>
          <p:nvPr/>
        </p:nvSpPr>
        <p:spPr>
          <a:xfrm>
            <a:off x="500400" y="1343520"/>
            <a:ext cx="7303680" cy="196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2000" spc="-1" strike="noStrike">
              <a:solidFill>
                <a:srgbClr val="000000"/>
              </a:solidFill>
              <a:latin typeface="Arial"/>
            </a:endParaRPr>
          </a:p>
          <a:p>
            <a:pPr lvl="2" marL="648000" indent="-216000">
              <a:lnSpc>
                <a:spcPct val="100000"/>
              </a:lnSpc>
              <a:buClr>
                <a:srgbClr val="000000"/>
              </a:buClr>
              <a:buSzPct val="45000"/>
              <a:buFont typeface="Wingdings" charset="2"/>
              <a:buChar char=""/>
            </a:pPr>
            <a:r>
              <a:rPr b="0" lang="en-IN" sz="2000" spc="-1" strike="noStrike">
                <a:solidFill>
                  <a:srgbClr val="000000"/>
                </a:solidFill>
                <a:latin typeface="Sarai"/>
              </a:rPr>
              <a:t>Summary of Methodologies:</a:t>
            </a:r>
            <a:endParaRPr b="0" lang="en-IN" sz="2000" spc="-1" strike="noStrike">
              <a:solidFill>
                <a:srgbClr val="000000"/>
              </a:solidFill>
              <a:latin typeface="Arial"/>
            </a:endParaRPr>
          </a:p>
          <a:p>
            <a:pPr lvl="4" marL="1080000" indent="-216000">
              <a:lnSpc>
                <a:spcPct val="100000"/>
              </a:lnSpc>
              <a:buClr>
                <a:srgbClr val="000000"/>
              </a:buClr>
              <a:buSzPct val="45000"/>
              <a:buFont typeface="Wingdings" charset="2"/>
              <a:buChar char=""/>
            </a:pPr>
            <a:r>
              <a:rPr b="0" lang="en-IN" sz="2000" spc="-1" strike="noStrike">
                <a:solidFill>
                  <a:srgbClr val="000000"/>
                </a:solidFill>
                <a:latin typeface="Sarai"/>
              </a:rPr>
              <a:t>Data collection using SpaceX API and web scraping from Wikipedia.</a:t>
            </a:r>
            <a:endParaRPr b="0" lang="en-IN" sz="2000" spc="-1" strike="noStrike">
              <a:solidFill>
                <a:srgbClr val="000000"/>
              </a:solidFill>
              <a:latin typeface="Arial"/>
            </a:endParaRPr>
          </a:p>
          <a:p>
            <a:pPr lvl="4" marL="1080000" indent="-216000">
              <a:lnSpc>
                <a:spcPct val="100000"/>
              </a:lnSpc>
              <a:buClr>
                <a:srgbClr val="000000"/>
              </a:buClr>
              <a:buSzPct val="45000"/>
              <a:buFont typeface="Wingdings" charset="2"/>
              <a:buChar char=""/>
            </a:pPr>
            <a:r>
              <a:rPr b="0" lang="en-IN" sz="2000" spc="-1" strike="noStrike">
                <a:solidFill>
                  <a:srgbClr val="000000"/>
                </a:solidFill>
                <a:latin typeface="Sarai"/>
              </a:rPr>
              <a:t>Data wrangling to handle missing values and categorize data.</a:t>
            </a:r>
            <a:endParaRPr b="0" lang="en-IN" sz="2000" spc="-1" strike="noStrike">
              <a:solidFill>
                <a:srgbClr val="000000"/>
              </a:solidFill>
              <a:latin typeface="Arial"/>
            </a:endParaRPr>
          </a:p>
          <a:p>
            <a:pPr lvl="4" marL="1080000" indent="-216000">
              <a:lnSpc>
                <a:spcPct val="100000"/>
              </a:lnSpc>
              <a:buClr>
                <a:srgbClr val="000000"/>
              </a:buClr>
              <a:buSzPct val="45000"/>
              <a:buFont typeface="Wingdings" charset="2"/>
              <a:buChar char=""/>
            </a:pPr>
            <a:r>
              <a:rPr b="0" lang="en-IN" sz="2000" spc="-1" strike="noStrike">
                <a:solidFill>
                  <a:srgbClr val="000000"/>
                </a:solidFill>
                <a:latin typeface="Sarai"/>
              </a:rPr>
              <a:t>Exploratory data analysis (EDA) using visualizations and SQL queries.</a:t>
            </a:r>
            <a:endParaRPr b="0" lang="en-IN" sz="2000" spc="-1" strike="noStrike">
              <a:solidFill>
                <a:srgbClr val="000000"/>
              </a:solidFill>
              <a:latin typeface="Arial"/>
            </a:endParaRPr>
          </a:p>
          <a:p>
            <a:pPr lvl="4" marL="1080000" indent="-216000">
              <a:lnSpc>
                <a:spcPct val="100000"/>
              </a:lnSpc>
              <a:buClr>
                <a:srgbClr val="000000"/>
              </a:buClr>
              <a:buSzPct val="45000"/>
              <a:buFont typeface="Wingdings" charset="2"/>
              <a:buChar char=""/>
            </a:pPr>
            <a:r>
              <a:rPr b="0" lang="en-IN" sz="2000" spc="-1" strike="noStrike">
                <a:solidFill>
                  <a:srgbClr val="000000"/>
                </a:solidFill>
                <a:latin typeface="Sarai"/>
              </a:rPr>
              <a:t>Interactive visual analytics using Folium and Plotly Dash.</a:t>
            </a:r>
            <a:endParaRPr b="0" lang="en-IN" sz="2000" spc="-1" strike="noStrike">
              <a:solidFill>
                <a:srgbClr val="000000"/>
              </a:solidFill>
              <a:latin typeface="Arial"/>
            </a:endParaRPr>
          </a:p>
          <a:p>
            <a:pPr lvl="4" marL="1080000" indent="-216000">
              <a:lnSpc>
                <a:spcPct val="100000"/>
              </a:lnSpc>
              <a:buClr>
                <a:srgbClr val="000000"/>
              </a:buClr>
              <a:buSzPct val="45000"/>
              <a:buFont typeface="Wingdings" charset="2"/>
              <a:buChar char=""/>
            </a:pPr>
            <a:r>
              <a:rPr b="0" lang="en-IN" sz="2000" spc="-1" strike="noStrike">
                <a:solidFill>
                  <a:srgbClr val="000000"/>
                </a:solidFill>
                <a:latin typeface="Sarai"/>
              </a:rPr>
              <a:t>Predictive analysis using classification models.</a:t>
            </a:r>
            <a:endParaRPr b="0" lang="en-IN" sz="2000" spc="-1" strike="noStrike">
              <a:solidFill>
                <a:srgbClr val="000000"/>
              </a:solidFill>
              <a:latin typeface="Arial"/>
            </a:endParaRPr>
          </a:p>
        </p:txBody>
      </p:sp>
      <p:sp>
        <p:nvSpPr>
          <p:cNvPr id="69" name=""/>
          <p:cNvSpPr/>
          <p:nvPr/>
        </p:nvSpPr>
        <p:spPr>
          <a:xfrm>
            <a:off x="879480" y="3724200"/>
            <a:ext cx="7812720" cy="20761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000" spc="-1" strike="noStrike">
                <a:solidFill>
                  <a:srgbClr val="000000"/>
                </a:solidFill>
                <a:latin typeface="Sarai"/>
              </a:rPr>
              <a:t>Summary of All Results:</a:t>
            </a:r>
            <a:endParaRPr b="0" lang="en-IN" sz="20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lang="en-IN" sz="2000" spc="-1" strike="noStrike">
                <a:solidFill>
                  <a:srgbClr val="000000"/>
                </a:solidFill>
                <a:latin typeface="Sarai"/>
              </a:rPr>
              <a:t>Identification of key factors influencing the success of Falcon 9 landings.</a:t>
            </a:r>
            <a:endParaRPr b="0" lang="en-IN" sz="20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lang="en-IN" sz="2000" spc="-1" strike="noStrike">
                <a:solidFill>
                  <a:srgbClr val="000000"/>
                </a:solidFill>
                <a:latin typeface="Sarai"/>
              </a:rPr>
              <a:t>Visualization of trends and patterns in the data.</a:t>
            </a:r>
            <a:endParaRPr b="0" lang="en-IN" sz="2000" spc="-1" strike="noStrike">
              <a:solidFill>
                <a:srgbClr val="000000"/>
              </a:solidFill>
              <a:latin typeface="Arial"/>
            </a:endParaRPr>
          </a:p>
          <a:p>
            <a:pPr lvl="3" marL="864000" indent="-216000">
              <a:lnSpc>
                <a:spcPct val="100000"/>
              </a:lnSpc>
              <a:buClr>
                <a:srgbClr val="000000"/>
              </a:buClr>
              <a:buSzPct val="45000"/>
              <a:buFont typeface="Wingdings" charset="2"/>
              <a:buChar char=""/>
            </a:pPr>
            <a:r>
              <a:rPr b="0" lang="en-IN" sz="2000" spc="-1" strike="noStrike">
                <a:solidFill>
                  <a:srgbClr val="000000"/>
                </a:solidFill>
                <a:latin typeface="Sarai"/>
              </a:rPr>
              <a:t>Development and evaluation of predictive models to estimate landing success.</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PlaceHolder 1"/>
          <p:cNvSpPr>
            <a:spLocks noGrp="1"/>
          </p:cNvSpPr>
          <p:nvPr>
            <p:ph/>
          </p:nvPr>
        </p:nvSpPr>
        <p:spPr>
          <a:xfrm>
            <a:off x="770040" y="1367640"/>
            <a:ext cx="9741960" cy="5396760"/>
          </a:xfrm>
          <a:prstGeom prst="rect">
            <a:avLst/>
          </a:prstGeom>
          <a:noFill/>
          <a:ln w="0">
            <a:noFill/>
          </a:ln>
        </p:spPr>
        <p:txBody>
          <a:bodyPr lIns="91440" rIns="91440" tIns="45720" bIns="45720" anchor="t">
            <a:normAutofit fontScale="93333"/>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:SELECT Date from SPACEXTBL WHERE Landing_Outcome=='Success (drone ship)'</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Date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0</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2016-04-08  7 </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2017-06-25</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1</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2016-05-06   8</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2017-08-24</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2</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2016-05-27   9</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2017-10-09</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3</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2016-08-14  10</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2017-10-11</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4</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2017-01-14  11</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2017-10-30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5</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2017-03-30  12</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2018-04-18</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ea typeface="Noto Sans CJK SC"/>
              </a:rPr>
              <a:t>6</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2017-06-23  13</a:t>
            </a:r>
            <a:r>
              <a:rPr b="0" lang="en-US" sz="2200" spc="-1" strike="noStrike">
                <a:solidFill>
                  <a:schemeClr val="accent3">
                    <a:lumMod val="25000"/>
                  </a:schemeClr>
                </a:solidFill>
                <a:latin typeface="Sarai"/>
                <a:ea typeface="Noto Sans CJK SC"/>
              </a:rPr>
              <a:t>	</a:t>
            </a:r>
            <a:r>
              <a:rPr b="0" lang="en-US" sz="2200" spc="-1" strike="noStrike">
                <a:solidFill>
                  <a:schemeClr val="accent3">
                    <a:lumMod val="25000"/>
                  </a:schemeClr>
                </a:solidFill>
                <a:latin typeface="Sarai"/>
                <a:ea typeface="Noto Sans CJK SC"/>
              </a:rPr>
              <a:t>2018-05-11</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ea typeface="Noto Sans CJK SC"/>
              </a:rPr>
              <a:t>Explaination</a:t>
            </a:r>
            <a:r>
              <a:rPr b="0" lang="en-US" sz="2200" spc="-1" strike="noStrike">
                <a:solidFill>
                  <a:schemeClr val="accent3">
                    <a:lumMod val="25000"/>
                  </a:schemeClr>
                </a:solidFill>
                <a:latin typeface="Sarai"/>
                <a:ea typeface="Noto Sans CJK SC"/>
              </a:rPr>
              <a:t>:Selected the dates which has Landing Outcome as Success(drone Ship).</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p:txBody>
      </p:sp>
      <p:sp>
        <p:nvSpPr>
          <p:cNvPr id="144"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4152EC6D-2363-4B22-8E46-D2FF08AC4005}"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PlaceHolder 1"/>
          <p:cNvSpPr>
            <a:spLocks noGrp="1"/>
          </p:cNvSpPr>
          <p:nvPr>
            <p:ph/>
          </p:nvPr>
        </p:nvSpPr>
        <p:spPr>
          <a:xfrm>
            <a:off x="770040" y="1825560"/>
            <a:ext cx="9741960" cy="43477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:SELECT Payload from SPACEXTBL WHERE Landing_Outcome=='Success (ground pad)' AND PAYLOAD_MASS__KG_ BETWEEN 4000 AND 6000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:Payload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NROL-76</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Boeing X-37B OTV-5</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Zuma</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:Selected the Payload where the PayLoadMass_kg is in between 4000 and 6000.</a:t>
            </a:r>
            <a:endParaRPr b="0" lang="en-IN" sz="2200" spc="-1" strike="noStrike">
              <a:solidFill>
                <a:srgbClr val="000000"/>
              </a:solidFill>
              <a:latin typeface="Arial"/>
            </a:endParaRPr>
          </a:p>
        </p:txBody>
      </p:sp>
      <p:sp>
        <p:nvSpPr>
          <p:cNvPr id="146"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62222"/>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FB407AEA-39CF-411E-A48D-CD921DED930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7" name="PlaceHolder 1"/>
          <p:cNvSpPr>
            <a:spLocks noGrp="1"/>
          </p:cNvSpPr>
          <p:nvPr>
            <p:ph/>
          </p:nvPr>
        </p:nvSpPr>
        <p:spPr>
          <a:xfrm>
            <a:off x="770040" y="1825560"/>
            <a:ext cx="9741960" cy="4347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:SELECT Mission_Outcome, COUNT(Mission_Outcome) FROM SPACEXTBL GROUP BY Mission_Outcome</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Mission_Outcome</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COUNT(Mission_Outcome)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Failure (in flight)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1</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98</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1</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3</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(payload status unclear)</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1</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:Used the count function to calculate the count of success and failure outcomes.</a:t>
            </a:r>
            <a:endParaRPr b="0" lang="en-IN" sz="2200" spc="-1" strike="noStrike">
              <a:solidFill>
                <a:srgbClr val="000000"/>
              </a:solidFill>
              <a:latin typeface="Arial"/>
            </a:endParaRPr>
          </a:p>
        </p:txBody>
      </p:sp>
      <p:sp>
        <p:nvSpPr>
          <p:cNvPr id="148"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71666"/>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71A5AC00-AC79-4800-BC4D-D6EB6FC4B966}"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PlaceHolder 1"/>
          <p:cNvSpPr>
            <a:spLocks noGrp="1"/>
          </p:cNvSpPr>
          <p:nvPr>
            <p:ph/>
          </p:nvPr>
        </p:nvSpPr>
        <p:spPr>
          <a:xfrm>
            <a:off x="770040" y="1355400"/>
            <a:ext cx="9741960" cy="53722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Query</a:t>
            </a:r>
            <a:r>
              <a:rPr b="0" lang="en-US" sz="2200" spc="-1" strike="noStrike">
                <a:solidFill>
                  <a:schemeClr val="accent3">
                    <a:lumMod val="25000"/>
                  </a:schemeClr>
                </a:solidFill>
                <a:latin typeface="Sarai"/>
              </a:rPr>
              <a:t>:SELECT Payload from SPACEXTBL WHERE PAYLOAD_MASS__KG_ =(SELECT MAX(PAYLOAD_MASS__KG_) FROM SPACEXTBL)</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:Payload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Starlink 1 v1.0, SpaceX CRS-19</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Starlink 2 v1.0, Crew Dragon in-flight abort t...</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Starlink 3 v1.0, Starlink 4 v1.0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3</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Starlink 4 v1.0, SpaceX CRS-20</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4</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Starlink 5 v1.0, Starlink 6 v1.0 etc.</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:Selected the Payload which are carring maximum payloadmass. In total we get 11 payloads satisifing above conditions.</a:t>
            </a:r>
            <a:endParaRPr b="0" lang="en-IN" sz="2200" spc="-1" strike="noStrike">
              <a:solidFill>
                <a:srgbClr val="000000"/>
              </a:solidFill>
              <a:latin typeface="Arial"/>
            </a:endParaRPr>
          </a:p>
        </p:txBody>
      </p:sp>
      <p:sp>
        <p:nvSpPr>
          <p:cNvPr id="15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Boosters Carried Maximum Payload</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72259318-D189-4034-B846-6BC23CFE7AAB}"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70040" y="1404360"/>
            <a:ext cx="10268640" cy="54529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Month</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Booster_Version</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Launch_Site</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Landing_Outcome</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February</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F9 FT B1031.1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May</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F9 FT B1032.1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June</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F9 FT B1035.1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3</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August</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F9 B4 B1039.1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KSC LC-39A</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4</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September   F9 B4 B1040.1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KSC LC-39A</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5</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December</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F9 FT B1035.2</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CCAFS SLC-40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:Displayed the month names, succesful landing_outcomes in ground pad ,booster versions, launch_site for the months in year 2017</a:t>
            </a:r>
            <a:endParaRPr b="0" lang="en-IN" sz="2200" spc="-1" strike="noStrike">
              <a:solidFill>
                <a:srgbClr val="000000"/>
              </a:solidFill>
              <a:latin typeface="Arial"/>
            </a:endParaRPr>
          </a:p>
        </p:txBody>
      </p:sp>
      <p:sp>
        <p:nvSpPr>
          <p:cNvPr id="152"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2015 Launch Records</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163D8784-C51B-470C-AF67-85489F392A55}"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PlaceHolder 1"/>
          <p:cNvSpPr>
            <a:spLocks noGrp="1"/>
          </p:cNvSpPr>
          <p:nvPr>
            <p:ph/>
          </p:nvPr>
        </p:nvSpPr>
        <p:spPr>
          <a:xfrm>
            <a:off x="770040" y="1825560"/>
            <a:ext cx="9741960" cy="434772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Result:</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Landing_Outcome</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Outcome_Count</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0</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Failure (drone ship)</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5</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1</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Success (ground pad)</a:t>
            </a:r>
            <a:r>
              <a:rPr b="0" lang="en-US" sz="2200" spc="-1" strike="noStrike">
                <a:solidFill>
                  <a:schemeClr val="accent3">
                    <a:lumMod val="25000"/>
                  </a:schemeClr>
                </a:solidFill>
                <a:latin typeface="Sarai"/>
              </a:rPr>
              <a:t>	</a:t>
            </a:r>
            <a:r>
              <a:rPr b="0" lang="en-US" sz="2200" spc="-1" strike="noStrike">
                <a:solidFill>
                  <a:schemeClr val="accent3">
                    <a:lumMod val="25000"/>
                  </a:schemeClr>
                </a:solidFill>
                <a:latin typeface="Sarai"/>
              </a:rPr>
              <a:t>          3</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Explaination</a:t>
            </a:r>
            <a:r>
              <a:rPr b="0" lang="en-US" sz="2200" spc="-1" strike="noStrike">
                <a:solidFill>
                  <a:schemeClr val="accent3">
                    <a:lumMod val="25000"/>
                  </a:schemeClr>
                </a:solidFill>
                <a:latin typeface="Sarai"/>
              </a:rPr>
              <a:t>:Calculated the count of landing outcomes (such as Failure (drone ship) or Success (ground pad)) between the date 2010-06-04 and 2017-03-20, in descending order.</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GitHub Reference Link</a:t>
            </a:r>
            <a:r>
              <a:rPr b="0" lang="en-US" sz="2200" spc="-1" strike="noStrike">
                <a:solidFill>
                  <a:schemeClr val="accent3">
                    <a:lumMod val="25000"/>
                  </a:schemeClr>
                </a:solidFill>
                <a:latin typeface="Sarai"/>
              </a:rPr>
              <a:t>:</a:t>
            </a:r>
            <a:r>
              <a:rPr b="0" lang="en-US" sz="2200" spc="-1" strike="noStrike" u="sng">
                <a:solidFill>
                  <a:schemeClr val="accent3">
                    <a:lumMod val="25000"/>
                  </a:schemeClr>
                </a:solidFill>
                <a:uFillTx/>
                <a:latin typeface="Sarai"/>
                <a:hlinkClick r:id="rId2"/>
              </a:rPr>
              <a:t>https://github.com/dheekshitrapeti/projects/blob/main/jupyter-labs-eda-sql-edx_sqllite.ipynb</a:t>
            </a:r>
            <a:endParaRPr b="0" lang="en-IN" sz="2200" spc="-1" strike="noStrike">
              <a:solidFill>
                <a:srgbClr val="000000"/>
              </a:solidFill>
              <a:latin typeface="Arial"/>
            </a:endParaRPr>
          </a:p>
        </p:txBody>
      </p:sp>
      <p:sp>
        <p:nvSpPr>
          <p:cNvPr id="154"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70000"/>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66D608BE-08B2-4372-99D8-38B13D69489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TextBox 1"/>
          <p:cNvSpPr/>
          <p:nvPr/>
        </p:nvSpPr>
        <p:spPr>
          <a:xfrm>
            <a:off x="748800" y="2529720"/>
            <a:ext cx="11566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6" name="" descr=""/>
          <p:cNvPicPr/>
          <p:nvPr/>
        </p:nvPicPr>
        <p:blipFill>
          <a:blip r:embed="rId2"/>
          <a:stretch/>
        </p:blipFill>
        <p:spPr>
          <a:xfrm>
            <a:off x="5299560" y="1630080"/>
            <a:ext cx="6166800" cy="4347720"/>
          </a:xfrm>
          <a:prstGeom prst="rect">
            <a:avLst/>
          </a:prstGeom>
          <a:ln w="0">
            <a:noFill/>
          </a:ln>
        </p:spPr>
      </p:pic>
      <p:sp>
        <p:nvSpPr>
          <p:cNvPr id="15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Location of launch sites on the world map</a:t>
            </a:r>
            <a:endParaRPr b="0" lang="en-IN" sz="4000" spc="-1" strike="noStrike">
              <a:solidFill>
                <a:srgbClr val="000000"/>
              </a:solidFill>
              <a:latin typeface="Arial"/>
            </a:endParaRPr>
          </a:p>
        </p:txBody>
      </p:sp>
      <p:sp>
        <p:nvSpPr>
          <p:cNvPr id="158" name=""/>
          <p:cNvSpPr/>
          <p:nvPr/>
        </p:nvSpPr>
        <p:spPr>
          <a:xfrm>
            <a:off x="903600" y="1587600"/>
            <a:ext cx="4005360" cy="4480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Created a folium map and located the  four launch sites on the map using the latitude and longitude of the launch sites</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also labeled the launch sites with their names using orange color.</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As we can see on the on beside image  there are four launch sites are located and labeled with their respective names in orange colour.</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By doing so we can easily identify the launch sites and there merits and demerits.</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DB29A155-29D4-4203-83CB-716300C0D08A}"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59" name="" descr=""/>
          <p:cNvPicPr/>
          <p:nvPr/>
        </p:nvPicPr>
        <p:blipFill>
          <a:blip r:embed="rId2"/>
          <a:stretch/>
        </p:blipFill>
        <p:spPr>
          <a:xfrm>
            <a:off x="4053960" y="1538280"/>
            <a:ext cx="7680960" cy="4359600"/>
          </a:xfrm>
          <a:prstGeom prst="rect">
            <a:avLst/>
          </a:prstGeom>
          <a:ln w="0">
            <a:noFill/>
          </a:ln>
        </p:spPr>
      </p:pic>
      <p:sp>
        <p:nvSpPr>
          <p:cNvPr id="16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Mark the success/failed launches for launch sites</a:t>
            </a:r>
            <a:endParaRPr b="0" lang="en-IN" sz="4000" spc="-1" strike="noStrike">
              <a:solidFill>
                <a:srgbClr val="000000"/>
              </a:solidFill>
              <a:latin typeface="Arial"/>
            </a:endParaRPr>
          </a:p>
        </p:txBody>
      </p:sp>
      <p:sp>
        <p:nvSpPr>
          <p:cNvPr id="161" name=""/>
          <p:cNvSpPr/>
          <p:nvPr/>
        </p:nvSpPr>
        <p:spPr>
          <a:xfrm>
            <a:off x="415080" y="1379880"/>
            <a:ext cx="3638880" cy="5956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Identified the no of success and failed launches of each launch site.</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Created MarkerCluster object to mark the no of success and failed launches of each launch site.</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image we can easily understand that that number which is in red color circle is failed launches where as green indicate successfull launches.</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can get a clear clarity of the success and failed launches of each site.</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CE0C0452-0DD6-4650-AB2E-29F272840AC2}"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62" name="" descr=""/>
          <p:cNvPicPr/>
          <p:nvPr/>
        </p:nvPicPr>
        <p:blipFill>
          <a:blip r:embed="rId2"/>
          <a:stretch/>
        </p:blipFill>
        <p:spPr>
          <a:xfrm>
            <a:off x="4262040" y="1514520"/>
            <a:ext cx="7227360" cy="4290480"/>
          </a:xfrm>
          <a:prstGeom prst="rect">
            <a:avLst/>
          </a:prstGeom>
          <a:ln w="0">
            <a:noFill/>
          </a:ln>
        </p:spPr>
      </p:pic>
      <p:sp>
        <p:nvSpPr>
          <p:cNvPr id="16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Distances between a launch site to its proximities</a:t>
            </a:r>
            <a:endParaRPr b="0" lang="en-IN" sz="4000" spc="-1" strike="noStrike">
              <a:solidFill>
                <a:srgbClr val="000000"/>
              </a:solidFill>
              <a:latin typeface="Arial"/>
            </a:endParaRPr>
          </a:p>
        </p:txBody>
      </p:sp>
      <p:sp>
        <p:nvSpPr>
          <p:cNvPr id="164" name=""/>
          <p:cNvSpPr/>
          <p:nvPr/>
        </p:nvSpPr>
        <p:spPr>
          <a:xfrm>
            <a:off x="732600" y="1563120"/>
            <a:ext cx="3247920" cy="4334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Calculated the distance between the nearest proximities using distance between two points formula.</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Created a folium.PolyLine` object to draw a line from the launch site to its nearest proximities and labeled the distance between them using yellow color</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can identify which mode of transporation is useful for the map so that it happen in low cost.</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08045AC2-4A1A-4AA5-A88A-A6EC16DA9A91}"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0" name="PlaceHolder 1"/>
          <p:cNvSpPr>
            <a:spLocks noGrp="1"/>
          </p:cNvSpPr>
          <p:nvPr>
            <p:ph type="sldNum" idx="39"/>
          </p:nvPr>
        </p:nvSpPr>
        <p:spPr>
          <a:xfrm>
            <a:off x="8714880" y="6025680"/>
            <a:ext cx="2739600" cy="39816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pc="-1" strike="noStrike">
                <a:solidFill>
                  <a:srgbClr val="1c7ddb"/>
                </a:solidFill>
                <a:latin typeface="Abadi"/>
              </a:defRPr>
            </a:lvl1pPr>
          </a:lstStyle>
          <a:p>
            <a:pPr indent="0" algn="r" defTabSz="914400">
              <a:lnSpc>
                <a:spcPct val="100000"/>
              </a:lnSpc>
              <a:spcAft>
                <a:spcPts val="601"/>
              </a:spcAft>
              <a:buNone/>
              <a:tabLst>
                <a:tab algn="l" pos="0"/>
              </a:tabLst>
            </a:pPr>
            <a:fld id="{EAC521C0-78D2-4406-807A-C0D7E60F8BBE}" type="slidenum">
              <a:rPr b="0" lang="en-US" sz="1600" spc="-1" strike="noStrike">
                <a:solidFill>
                  <a:srgbClr val="1c7ddb"/>
                </a:solidFill>
                <a:latin typeface="Abadi"/>
              </a:rPr>
              <a:t>4</a:t>
            </a:fld>
            <a:endParaRPr b="0" lang="en-IN" sz="1600" spc="-1" strike="noStrike">
              <a:solidFill>
                <a:srgbClr val="000000"/>
              </a:solidFill>
              <a:latin typeface="Times New Roman"/>
            </a:endParaRPr>
          </a:p>
        </p:txBody>
      </p:sp>
      <p:sp>
        <p:nvSpPr>
          <p:cNvPr id="71" name="Title 1"/>
          <p:cNvSpPr/>
          <p:nvPr/>
        </p:nvSpPr>
        <p:spPr>
          <a:xfrm>
            <a:off x="828000" y="538560"/>
            <a:ext cx="105264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Introduction</a:t>
            </a:r>
            <a:endParaRPr b="0" lang="en-IN" sz="4000" spc="-1" strike="noStrike">
              <a:solidFill>
                <a:srgbClr val="000000"/>
              </a:solidFill>
              <a:latin typeface="Arial"/>
            </a:endParaRPr>
          </a:p>
        </p:txBody>
      </p:sp>
      <p:sp>
        <p:nvSpPr>
          <p:cNvPr id="72" name="Content Placeholder 2"/>
          <p:cNvSpPr/>
          <p:nvPr/>
        </p:nvSpPr>
        <p:spPr>
          <a:xfrm>
            <a:off x="586080" y="1734120"/>
            <a:ext cx="10902240" cy="478440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400"/>
              </a:spcBef>
              <a:buClr>
                <a:srgbClr val="292929"/>
              </a:buClr>
              <a:buFont typeface="Arial"/>
              <a:buChar char="•"/>
            </a:pPr>
            <a:r>
              <a:rPr b="0" lang="en-US" sz="2000" spc="-1" strike="noStrike">
                <a:solidFill>
                  <a:schemeClr val="accent3">
                    <a:lumMod val="25000"/>
                  </a:schemeClr>
                </a:solidFill>
                <a:latin typeface="Sarai"/>
              </a:rPr>
              <a:t>Project background and context:</a:t>
            </a:r>
            <a:endParaRPr b="0" lang="en-IN" sz="2000" spc="-1" strike="noStrike">
              <a:solidFill>
                <a:srgbClr val="000000"/>
              </a:solidFill>
              <a:latin typeface="Arial"/>
            </a:endParaRPr>
          </a:p>
          <a:p>
            <a:pPr lvl="5" marL="1296000" indent="-216000" defTabSz="914400">
              <a:lnSpc>
                <a:spcPct val="90000"/>
              </a:lnSpc>
              <a:spcBef>
                <a:spcPts val="1400"/>
              </a:spcBef>
              <a:buClr>
                <a:srgbClr val="000000"/>
              </a:buClr>
              <a:buSzPct val="45000"/>
              <a:buFont typeface="Wingdings" charset="2"/>
              <a:buChar char=""/>
            </a:pPr>
            <a:r>
              <a:rPr b="0" lang="en-US" sz="2000" spc="-1" strike="noStrike">
                <a:solidFill>
                  <a:schemeClr val="accent3">
                    <a:lumMod val="25000"/>
                  </a:schemeClr>
                </a:solidFill>
                <a:latin typeface="Sarai"/>
              </a:rPr>
              <a:t>Aim: Predict the success of Falcon 9 first stage landings to estimate launch costs.</a:t>
            </a:r>
            <a:endParaRPr b="0" lang="en-IN" sz="2000" spc="-1" strike="noStrike">
              <a:solidFill>
                <a:srgbClr val="000000"/>
              </a:solidFill>
              <a:latin typeface="Arial"/>
            </a:endParaRPr>
          </a:p>
          <a:p>
            <a:pPr lvl="5" marL="1296000" indent="-216000" defTabSz="914400">
              <a:lnSpc>
                <a:spcPct val="90000"/>
              </a:lnSpc>
              <a:spcBef>
                <a:spcPts val="1400"/>
              </a:spcBef>
              <a:buClr>
                <a:srgbClr val="000000"/>
              </a:buClr>
              <a:buSzPct val="45000"/>
              <a:buFont typeface="Wingdings" charset="2"/>
              <a:buChar char=""/>
            </a:pPr>
            <a:r>
              <a:rPr b="0" lang="en-IN" sz="2000" spc="-1" strike="noStrike">
                <a:solidFill>
                  <a:schemeClr val="accent3">
                    <a:lumMod val="25000"/>
                  </a:schemeClr>
                </a:solidFill>
                <a:latin typeface="Sarai"/>
              </a:rPr>
              <a:t>Importance: SpaceX's  reusability of the first stage reduces launch costs significantly compared to competitors.</a:t>
            </a:r>
            <a:endParaRPr b="0" lang="en-IN" sz="2000" spc="-1" strike="noStrike">
              <a:solidFill>
                <a:srgbClr val="000000"/>
              </a:solidFill>
              <a:latin typeface="Arial"/>
            </a:endParaRPr>
          </a:p>
          <a:p>
            <a:pPr marL="228600" indent="-228600" defTabSz="914400">
              <a:lnSpc>
                <a:spcPct val="90000"/>
              </a:lnSpc>
              <a:spcBef>
                <a:spcPts val="1400"/>
              </a:spcBef>
              <a:buClr>
                <a:srgbClr val="292929"/>
              </a:buClr>
              <a:buFont typeface="Arial"/>
              <a:buChar char="•"/>
            </a:pPr>
            <a:r>
              <a:rPr b="0" lang="en-US" sz="2000" spc="-1" strike="noStrike">
                <a:solidFill>
                  <a:schemeClr val="accent3">
                    <a:lumMod val="25000"/>
                  </a:schemeClr>
                </a:solidFill>
                <a:latin typeface="Sarai"/>
              </a:rPr>
              <a:t>Problems you want to find answers:</a:t>
            </a:r>
            <a:endParaRPr b="0" lang="en-IN" sz="2000" spc="-1" strike="noStrike">
              <a:solidFill>
                <a:srgbClr val="000000"/>
              </a:solidFill>
              <a:latin typeface="Arial"/>
            </a:endParaRPr>
          </a:p>
          <a:p>
            <a:pPr lvl="4" marL="1080000" indent="-216000" defTabSz="914400">
              <a:lnSpc>
                <a:spcPct val="90000"/>
              </a:lnSpc>
              <a:spcBef>
                <a:spcPts val="1400"/>
              </a:spcBef>
              <a:buClr>
                <a:srgbClr val="000000"/>
              </a:buClr>
              <a:buSzPct val="45000"/>
              <a:buFont typeface="Wingdings" charset="2"/>
              <a:buChar char=""/>
            </a:pPr>
            <a:r>
              <a:rPr b="0" lang="en-US" sz="2000" spc="-1" strike="noStrike">
                <a:solidFill>
                  <a:schemeClr val="accent3">
                    <a:lumMod val="25000"/>
                  </a:schemeClr>
                </a:solidFill>
                <a:latin typeface="Sarai"/>
              </a:rPr>
              <a:t>Can we accurately predict the success of the Falcon 9 first stage landing?</a:t>
            </a:r>
            <a:endParaRPr b="0" lang="en-IN" sz="2000" spc="-1" strike="noStrike">
              <a:solidFill>
                <a:srgbClr val="000000"/>
              </a:solidFill>
              <a:latin typeface="Arial"/>
            </a:endParaRPr>
          </a:p>
          <a:p>
            <a:pPr lvl="4" marL="1080000" indent="-216000" defTabSz="914400">
              <a:lnSpc>
                <a:spcPct val="90000"/>
              </a:lnSpc>
              <a:spcBef>
                <a:spcPts val="1400"/>
              </a:spcBef>
              <a:buClr>
                <a:srgbClr val="000000"/>
              </a:buClr>
              <a:buSzPct val="45000"/>
              <a:buFont typeface="Wingdings" charset="2"/>
              <a:buChar char=""/>
            </a:pPr>
            <a:r>
              <a:rPr b="0" lang="en-US" sz="2000" spc="-1" strike="noStrike">
                <a:solidFill>
                  <a:schemeClr val="accent3">
                    <a:lumMod val="25000"/>
                  </a:schemeClr>
                </a:solidFill>
                <a:latin typeface="Sarai"/>
              </a:rPr>
              <a:t>How can this prediction impact cost estimation and competitive bidding?</a:t>
            </a:r>
            <a:endParaRPr b="0" lang="en-IN"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TextBox 1"/>
          <p:cNvSpPr/>
          <p:nvPr/>
        </p:nvSpPr>
        <p:spPr>
          <a:xfrm>
            <a:off x="748800" y="2529720"/>
            <a:ext cx="11566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66" name="" descr=""/>
          <p:cNvPicPr/>
          <p:nvPr/>
        </p:nvPicPr>
        <p:blipFill>
          <a:blip r:embed="rId2"/>
          <a:stretch/>
        </p:blipFill>
        <p:spPr>
          <a:xfrm>
            <a:off x="770040" y="1587600"/>
            <a:ext cx="10671840" cy="2576160"/>
          </a:xfrm>
          <a:prstGeom prst="rect">
            <a:avLst/>
          </a:prstGeom>
          <a:ln w="0">
            <a:noFill/>
          </a:ln>
        </p:spPr>
      </p:pic>
      <p:sp>
        <p:nvSpPr>
          <p:cNvPr id="16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77777"/>
          </a:bodyPr>
          <a:p>
            <a:pPr defTabSz="914400">
              <a:lnSpc>
                <a:spcPct val="100000"/>
              </a:lnSpc>
              <a:spcBef>
                <a:spcPts val="1400"/>
              </a:spcBef>
              <a:tabLst>
                <a:tab algn="l" pos="0"/>
              </a:tabLst>
            </a:pPr>
            <a:r>
              <a:rPr b="0" lang="en-US" sz="4000" spc="-1" strike="noStrike">
                <a:solidFill>
                  <a:srgbClr val="0b49cb"/>
                </a:solidFill>
                <a:latin typeface="Abadi"/>
                <a:ea typeface="IBM Plex Mono SemiBold"/>
              </a:rPr>
              <a:t>Dashboard to show launch success count for all sites</a:t>
            </a:r>
            <a:endParaRPr b="0" lang="en-IN" sz="4000" spc="-1" strike="noStrike">
              <a:solidFill>
                <a:srgbClr val="000000"/>
              </a:solidFill>
              <a:latin typeface="Arial"/>
            </a:endParaRPr>
          </a:p>
        </p:txBody>
      </p:sp>
      <p:sp>
        <p:nvSpPr>
          <p:cNvPr id="168" name=""/>
          <p:cNvSpPr/>
          <p:nvPr/>
        </p:nvSpPr>
        <p:spPr>
          <a:xfrm>
            <a:off x="817920" y="4384080"/>
            <a:ext cx="10713600" cy="18460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above pie chart it is clear that the KSC LC-39A has highest success launches when compared to all other launch sites.</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pie chart the KSC LC-39A holds 41.7% of overall share of success of all launch sites which is labeled with blue colour in the pie chart.</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In second place CCAFS LC-40 holds 29.2% in overall share of success of all launch sites which is in red colour.</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28F6F414-CB99-465A-ACF4-C2560A68203D}"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69" name="" descr=""/>
          <p:cNvPicPr/>
          <p:nvPr/>
        </p:nvPicPr>
        <p:blipFill>
          <a:blip r:embed="rId2"/>
          <a:stretch/>
        </p:blipFill>
        <p:spPr>
          <a:xfrm>
            <a:off x="733680" y="1559880"/>
            <a:ext cx="10548000" cy="2579760"/>
          </a:xfrm>
          <a:prstGeom prst="rect">
            <a:avLst/>
          </a:prstGeom>
          <a:ln w="0">
            <a:noFill/>
          </a:ln>
        </p:spPr>
      </p:pic>
      <p:sp>
        <p:nvSpPr>
          <p:cNvPr id="17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70000"/>
          </a:bodyPr>
          <a:p>
            <a:pPr defTabSz="914400">
              <a:lnSpc>
                <a:spcPct val="90000"/>
              </a:lnSpc>
            </a:pPr>
            <a:r>
              <a:rPr b="0" lang="en-US" sz="4000" spc="-1" strike="noStrike">
                <a:solidFill>
                  <a:srgbClr val="0b49cb"/>
                </a:solidFill>
                <a:latin typeface="Abadi"/>
                <a:ea typeface="IBM Plex Mono SemiBold"/>
              </a:rPr>
              <a:t>Dashboard to show the launch site with highest success ratio</a:t>
            </a:r>
            <a:endParaRPr b="0" lang="en-IN" sz="4000" spc="-1" strike="noStrike">
              <a:solidFill>
                <a:srgbClr val="000000"/>
              </a:solidFill>
              <a:latin typeface="Arial"/>
            </a:endParaRPr>
          </a:p>
        </p:txBody>
      </p:sp>
      <p:sp>
        <p:nvSpPr>
          <p:cNvPr id="171" name=""/>
          <p:cNvSpPr/>
          <p:nvPr/>
        </p:nvSpPr>
        <p:spPr>
          <a:xfrm>
            <a:off x="696240" y="4371840"/>
            <a:ext cx="10708920" cy="12607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above pie chart it was clear that the KSC LC-39A has 76.9% success ratio which is in blue colour.</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pie chart we can also say that the failure ratio of KSC LC-39A is about 33.1% which is colored in red color.</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A0BCB4EB-0FEA-4BC5-870F-F21D03E0B404}"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2" name="" descr=""/>
          <p:cNvPicPr/>
          <p:nvPr/>
        </p:nvPicPr>
        <p:blipFill>
          <a:blip r:embed="rId2"/>
          <a:stretch/>
        </p:blipFill>
        <p:spPr>
          <a:xfrm>
            <a:off x="769680" y="1539720"/>
            <a:ext cx="10411200" cy="3075840"/>
          </a:xfrm>
          <a:prstGeom prst="rect">
            <a:avLst/>
          </a:prstGeom>
          <a:ln w="0">
            <a:noFill/>
          </a:ln>
        </p:spPr>
      </p:pic>
      <p:sp>
        <p:nvSpPr>
          <p:cNvPr id="17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2222"/>
          </a:bodyPr>
          <a:p>
            <a:pPr defTabSz="914400">
              <a:lnSpc>
                <a:spcPct val="90000"/>
              </a:lnSpc>
            </a:pPr>
            <a:r>
              <a:rPr b="0" lang="en-US" sz="4000" spc="-1" strike="noStrike">
                <a:solidFill>
                  <a:srgbClr val="0b49cb"/>
                </a:solidFill>
                <a:latin typeface="Abadi"/>
                <a:ea typeface="IBM Plex Mono SemiBold"/>
              </a:rPr>
              <a:t>Dashboard to display Payload vs Launch Outcomes</a:t>
            </a:r>
            <a:endParaRPr b="0" lang="en-IN" sz="4000" spc="-1" strike="noStrike">
              <a:solidFill>
                <a:srgbClr val="000000"/>
              </a:solidFill>
              <a:latin typeface="Arial"/>
            </a:endParaRPr>
          </a:p>
        </p:txBody>
      </p:sp>
      <p:sp>
        <p:nvSpPr>
          <p:cNvPr id="174" name=""/>
          <p:cNvSpPr/>
          <p:nvPr/>
        </p:nvSpPr>
        <p:spPr>
          <a:xfrm>
            <a:off x="744840" y="4738320"/>
            <a:ext cx="10477080" cy="968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From the above scatter plot we identify the relationship between the Payload and Launch Outcomes of all sites.</a:t>
            </a:r>
            <a:endParaRPr b="0" lang="en-IN" sz="22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IN" sz="2200" spc="-1" strike="noStrike">
                <a:solidFill>
                  <a:srgbClr val="000000"/>
                </a:solidFill>
                <a:latin typeface="Sarai"/>
              </a:rPr>
              <a:t>We can also identify the relationship between Payload and success ratio of each site individual also.</a:t>
            </a: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83C16A78-42FF-4412-B53A-D81E94103591}"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TextBox 1"/>
          <p:cNvSpPr/>
          <p:nvPr/>
        </p:nvSpPr>
        <p:spPr>
          <a:xfrm>
            <a:off x="748800" y="2529720"/>
            <a:ext cx="11566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6" name="" descr=""/>
          <p:cNvPicPr/>
          <p:nvPr/>
        </p:nvPicPr>
        <p:blipFill>
          <a:blip r:embed="rId2"/>
          <a:stretch/>
        </p:blipFill>
        <p:spPr>
          <a:xfrm>
            <a:off x="5446080" y="1486080"/>
            <a:ext cx="5725800" cy="4375080"/>
          </a:xfrm>
          <a:prstGeom prst="rect">
            <a:avLst/>
          </a:prstGeom>
          <a:ln w="0">
            <a:noFill/>
          </a:ln>
        </p:spPr>
      </p:pic>
      <p:sp>
        <p:nvSpPr>
          <p:cNvPr id="177"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Classification Accuracy</a:t>
            </a:r>
            <a:endParaRPr b="0" lang="en-IN" sz="4000" spc="-1" strike="noStrike">
              <a:solidFill>
                <a:srgbClr val="000000"/>
              </a:solidFill>
              <a:latin typeface="Arial"/>
            </a:endParaRPr>
          </a:p>
        </p:txBody>
      </p:sp>
      <p:sp>
        <p:nvSpPr>
          <p:cNvPr id="178" name=""/>
          <p:cNvSpPr txBox="1"/>
          <p:nvPr/>
        </p:nvSpPr>
        <p:spPr>
          <a:xfrm>
            <a:off x="830160" y="1868400"/>
            <a:ext cx="4298400" cy="4652640"/>
          </a:xfrm>
          <a:prstGeom prst="rect">
            <a:avLst/>
          </a:prstGeom>
          <a:noFill/>
          <a:ln w="0">
            <a:noFill/>
          </a:ln>
        </p:spPr>
        <p:txBody>
          <a:bodyPr lIns="90000" rIns="90000" tIns="45000" bIns="45000" anchor="t">
            <a:noAutofit/>
          </a:bodyPr>
          <a:p>
            <a:r>
              <a:rPr b="0" lang="en-IN" sz="2200" spc="-1" strike="noStrike">
                <a:solidFill>
                  <a:srgbClr val="000000"/>
                </a:solidFill>
                <a:latin typeface="Sarai"/>
              </a:rPr>
              <a:t>From the bar graph it is clear that except Decision Tree all other 3 algorithm have same accuracy i.e 0.94444.</a:t>
            </a:r>
            <a:endParaRPr b="0" lang="en-IN" sz="2200" spc="-1" strike="noStrike">
              <a:solidFill>
                <a:srgbClr val="000000"/>
              </a:solidFill>
              <a:latin typeface="Sarai"/>
            </a:endParaRPr>
          </a:p>
          <a:p>
            <a:endParaRPr b="0" lang="en-IN" sz="2200" spc="-1" strike="noStrike">
              <a:solidFill>
                <a:srgbClr val="000000"/>
              </a:solidFill>
              <a:latin typeface="Sarai"/>
            </a:endParaRPr>
          </a:p>
          <a:p>
            <a:endParaRPr b="0" lang="en-IN" sz="2200" spc="-1" strike="noStrike">
              <a:solidFill>
                <a:srgbClr val="000000"/>
              </a:solidFill>
              <a:latin typeface="Sarai"/>
            </a:endParaRPr>
          </a:p>
          <a:p>
            <a:r>
              <a:rPr b="0" lang="en-IN" sz="2200" spc="-1" strike="noStrike">
                <a:solidFill>
                  <a:srgbClr val="000000"/>
                </a:solidFill>
                <a:latin typeface="Sarai"/>
              </a:rPr>
              <a:t>SO we adopt any of the three algorithms to </a:t>
            </a:r>
            <a:endParaRPr b="0" lang="en-IN" sz="2200" spc="-1" strike="noStrike">
              <a:solidFill>
                <a:srgbClr val="000000"/>
              </a:solidFill>
              <a:latin typeface="Sarai"/>
            </a:endParaRPr>
          </a:p>
          <a:p>
            <a:r>
              <a:rPr b="0" lang="en-IN" sz="2200" spc="-1" strike="noStrike">
                <a:solidFill>
                  <a:srgbClr val="000000"/>
                </a:solidFill>
                <a:latin typeface="Sarai"/>
              </a:rPr>
              <a:t>Predict the success or failure of falcon9 first stage mission.</a:t>
            </a:r>
            <a:endParaRPr b="0" lang="en-IN" sz="2200" spc="-1" strike="noStrike">
              <a:solidFill>
                <a:srgbClr val="000000"/>
              </a:solidFill>
              <a:latin typeface="Sarai"/>
            </a:endParaRPr>
          </a:p>
        </p:txBody>
      </p:sp>
      <p:sp>
        <p:nvSpPr>
          <p:cNvPr id="2" name="PlaceHolder 1"/>
          <p:cNvSpPr>
            <a:spLocks noGrp="1"/>
          </p:cNvSpPr>
          <p:nvPr>
            <p:ph type="sldNum" idx="1"/>
          </p:nvPr>
        </p:nvSpPr>
        <p:spPr/>
        <p:txBody>
          <a:bodyPr/>
          <a:p>
            <a:fld id="{54EDF86C-250E-49E0-B519-1F076A19E44F}"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79" name="" descr=""/>
          <p:cNvPicPr/>
          <p:nvPr/>
        </p:nvPicPr>
        <p:blipFill>
          <a:blip r:embed="rId2"/>
          <a:stretch/>
        </p:blipFill>
        <p:spPr>
          <a:xfrm>
            <a:off x="6611040" y="1581120"/>
            <a:ext cx="4435560" cy="4402800"/>
          </a:xfrm>
          <a:prstGeom prst="rect">
            <a:avLst/>
          </a:prstGeom>
          <a:ln w="0">
            <a:noFill/>
          </a:ln>
        </p:spPr>
      </p:pic>
      <p:sp>
        <p:nvSpPr>
          <p:cNvPr id="180"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Confusion Matrix</a:t>
            </a:r>
            <a:endParaRPr b="0" lang="en-IN" sz="4000" spc="-1" strike="noStrike">
              <a:solidFill>
                <a:srgbClr val="000000"/>
              </a:solidFill>
              <a:latin typeface="Arial"/>
            </a:endParaRPr>
          </a:p>
        </p:txBody>
      </p:sp>
      <p:sp>
        <p:nvSpPr>
          <p:cNvPr id="181" name=""/>
          <p:cNvSpPr txBox="1"/>
          <p:nvPr/>
        </p:nvSpPr>
        <p:spPr>
          <a:xfrm>
            <a:off x="879120" y="1490040"/>
            <a:ext cx="5507640" cy="6527160"/>
          </a:xfrm>
          <a:prstGeom prst="rect">
            <a:avLst/>
          </a:prstGeom>
          <a:noFill/>
          <a:ln w="0">
            <a:noFill/>
          </a:ln>
        </p:spPr>
        <p:txBody>
          <a:bodyPr lIns="90000" rIns="90000" tIns="45000" bIns="45000" anchor="t">
            <a:noAutofit/>
          </a:bodyPr>
          <a:p>
            <a:r>
              <a:rPr b="1" lang="en-IN" sz="2000" spc="-1" strike="noStrike">
                <a:solidFill>
                  <a:srgbClr val="000000"/>
                </a:solidFill>
                <a:latin typeface="Sarai"/>
              </a:rPr>
              <a:t>Confusion Matrix Breakdown</a:t>
            </a:r>
            <a:r>
              <a:rPr b="0" lang="en-IN" sz="2000" spc="-1" strike="noStrike">
                <a:solidFill>
                  <a:srgbClr val="000000"/>
                </a:solidFill>
                <a:latin typeface="Sarai"/>
              </a:rPr>
              <a:t>:</a:t>
            </a:r>
            <a:endParaRPr b="0" lang="en-IN" sz="2000" spc="-1" strike="noStrike">
              <a:solidFill>
                <a:srgbClr val="000000"/>
              </a:solidFill>
              <a:latin typeface="Sarai"/>
            </a:endParaRPr>
          </a:p>
          <a:p>
            <a:endParaRPr b="0" lang="en-IN" sz="2000" spc="-1" strike="noStrike">
              <a:solidFill>
                <a:srgbClr val="000000"/>
              </a:solidFill>
              <a:latin typeface="Sarai"/>
            </a:endParaRPr>
          </a:p>
          <a:p>
            <a:pPr marL="216000" indent="-216000">
              <a:buClr>
                <a:srgbClr val="000000"/>
              </a:buClr>
              <a:buSzPct val="45000"/>
              <a:buFont typeface="Wingdings" charset="2"/>
              <a:buChar char=""/>
            </a:pPr>
            <a:r>
              <a:rPr b="0" lang="en-IN" sz="2000" spc="-1" strike="noStrike">
                <a:solidFill>
                  <a:srgbClr val="000000"/>
                </a:solidFill>
                <a:latin typeface="Sarai"/>
              </a:rPr>
              <a:t>True Positives (TP): The model correctly predicted the positive class (landed) 11 times.</a:t>
            </a:r>
            <a:endParaRPr b="0" lang="en-IN" sz="2000" spc="-1" strike="noStrike">
              <a:solidFill>
                <a:srgbClr val="000000"/>
              </a:solidFill>
              <a:latin typeface="Sarai"/>
            </a:endParaRPr>
          </a:p>
          <a:p>
            <a:pPr marL="216000" indent="-216000">
              <a:buClr>
                <a:srgbClr val="000000"/>
              </a:buClr>
              <a:buSzPct val="45000"/>
              <a:buFont typeface="Wingdings" charset="2"/>
              <a:buChar char=""/>
            </a:pPr>
            <a:endParaRPr b="0" lang="en-IN" sz="2000" spc="-1" strike="noStrike">
              <a:solidFill>
                <a:srgbClr val="000000"/>
              </a:solidFill>
              <a:latin typeface="Sarai"/>
            </a:endParaRPr>
          </a:p>
          <a:p>
            <a:pPr marL="216000" indent="-216000">
              <a:buClr>
                <a:srgbClr val="000000"/>
              </a:buClr>
              <a:buSzPct val="45000"/>
              <a:buFont typeface="Wingdings" charset="2"/>
              <a:buChar char=""/>
            </a:pPr>
            <a:r>
              <a:rPr b="0" lang="en-IN" sz="2000" spc="-1" strike="noStrike">
                <a:solidFill>
                  <a:srgbClr val="000000"/>
                </a:solidFill>
                <a:latin typeface="Sarai"/>
              </a:rPr>
              <a:t>True Negatives (TN): The model correctly predicted the negative class (did not land) 6 times.</a:t>
            </a:r>
            <a:endParaRPr b="0" lang="en-IN" sz="2000" spc="-1" strike="noStrike">
              <a:solidFill>
                <a:srgbClr val="000000"/>
              </a:solidFill>
              <a:latin typeface="Sarai"/>
            </a:endParaRPr>
          </a:p>
          <a:p>
            <a:pPr marL="216000" indent="-216000">
              <a:buClr>
                <a:srgbClr val="000000"/>
              </a:buClr>
              <a:buSzPct val="45000"/>
              <a:buFont typeface="Wingdings" charset="2"/>
              <a:buChar char=""/>
            </a:pPr>
            <a:endParaRPr b="0" lang="en-IN" sz="2000" spc="-1" strike="noStrike">
              <a:solidFill>
                <a:srgbClr val="000000"/>
              </a:solidFill>
              <a:latin typeface="Sarai"/>
            </a:endParaRPr>
          </a:p>
          <a:p>
            <a:pPr marL="216000" indent="-216000">
              <a:buClr>
                <a:srgbClr val="000000"/>
              </a:buClr>
              <a:buSzPct val="45000"/>
              <a:buFont typeface="Wingdings" charset="2"/>
              <a:buChar char=""/>
            </a:pPr>
            <a:r>
              <a:rPr b="0" lang="en-IN" sz="2000" spc="-1" strike="noStrike">
                <a:solidFill>
                  <a:srgbClr val="000000"/>
                </a:solidFill>
                <a:latin typeface="Sarai"/>
              </a:rPr>
              <a:t>False Positives (FP): The model incorrectly predicted the positive class (landed) 0 times.</a:t>
            </a:r>
            <a:endParaRPr b="0" lang="en-IN" sz="2000" spc="-1" strike="noStrike">
              <a:solidFill>
                <a:srgbClr val="000000"/>
              </a:solidFill>
              <a:latin typeface="Sarai"/>
            </a:endParaRPr>
          </a:p>
          <a:p>
            <a:pPr marL="216000" indent="-216000">
              <a:buClr>
                <a:srgbClr val="000000"/>
              </a:buClr>
              <a:buSzPct val="45000"/>
              <a:buFont typeface="Wingdings" charset="2"/>
              <a:buChar char=""/>
            </a:pPr>
            <a:endParaRPr b="0" lang="en-IN" sz="2000" spc="-1" strike="noStrike">
              <a:solidFill>
                <a:srgbClr val="000000"/>
              </a:solidFill>
              <a:latin typeface="Sarai"/>
            </a:endParaRPr>
          </a:p>
          <a:p>
            <a:pPr marL="216000" indent="-216000">
              <a:buClr>
                <a:srgbClr val="000000"/>
              </a:buClr>
              <a:buSzPct val="45000"/>
              <a:buFont typeface="Wingdings" charset="2"/>
              <a:buChar char=""/>
            </a:pPr>
            <a:r>
              <a:rPr b="0" lang="en-IN" sz="2000" spc="-1" strike="noStrike">
                <a:solidFill>
                  <a:srgbClr val="000000"/>
                </a:solidFill>
                <a:latin typeface="Sarai"/>
              </a:rPr>
              <a:t>False Negatives (FN): The model incorrectly predicted the negative class (did not land) 1 time</a:t>
            </a:r>
            <a:endParaRPr b="0" lang="en-IN" sz="2000" spc="-1" strike="noStrike">
              <a:solidFill>
                <a:srgbClr val="000000"/>
              </a:solidFill>
              <a:latin typeface="Sarai"/>
            </a:endParaRPr>
          </a:p>
          <a:p>
            <a:pPr marL="216000" indent="-216000">
              <a:buClr>
                <a:srgbClr val="000000"/>
              </a:buClr>
              <a:buSzPct val="45000"/>
              <a:buFont typeface="Wingdings" charset="2"/>
              <a:buChar char=""/>
            </a:pPr>
            <a:endParaRPr b="0" lang="en-IN" sz="2000" spc="-1" strike="noStrike">
              <a:solidFill>
                <a:srgbClr val="000000"/>
              </a:solidFill>
              <a:latin typeface="Sarai"/>
            </a:endParaRPr>
          </a:p>
          <a:p>
            <a:pPr marL="216000" indent="-216000">
              <a:buClr>
                <a:srgbClr val="000000"/>
              </a:buClr>
              <a:buSzPct val="45000"/>
              <a:buFont typeface="Wingdings" charset="2"/>
              <a:buChar char=""/>
            </a:pPr>
            <a:r>
              <a:rPr b="0" lang="en-IN" sz="2000" spc="-1" strike="noStrike">
                <a:solidFill>
                  <a:srgbClr val="000000"/>
                </a:solidFill>
                <a:latin typeface="Sarai"/>
              </a:rPr>
              <a:t>Therefore The confusion matrix shows a well-performing model with a strong ability to predict both the positive and negative classes accurately.</a:t>
            </a:r>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a:p>
            <a:endParaRPr b="0" lang="en-IN" sz="2000" spc="-1" strike="noStrike">
              <a:solidFill>
                <a:srgbClr val="000000"/>
              </a:solidFill>
              <a:latin typeface="Sarai"/>
            </a:endParaRPr>
          </a:p>
        </p:txBody>
      </p:sp>
      <p:sp>
        <p:nvSpPr>
          <p:cNvPr id="2" name="PlaceHolder 1"/>
          <p:cNvSpPr>
            <a:spLocks noGrp="1"/>
          </p:cNvSpPr>
          <p:nvPr>
            <p:ph type="sldNum" idx="1"/>
          </p:nvPr>
        </p:nvSpPr>
        <p:spPr/>
        <p:txBody>
          <a:bodyPr/>
          <a:p>
            <a:fld id="{ACBBF100-A939-40B5-8E74-E8813AC369B6}"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PlaceHolder 1"/>
          <p:cNvSpPr>
            <a:spLocks noGrp="1"/>
          </p:cNvSpPr>
          <p:nvPr>
            <p:ph/>
          </p:nvPr>
        </p:nvSpPr>
        <p:spPr>
          <a:xfrm>
            <a:off x="770040" y="1874880"/>
            <a:ext cx="10098000" cy="4347720"/>
          </a:xfrm>
          <a:prstGeom prst="rect">
            <a:avLst/>
          </a:prstGeom>
          <a:noFill/>
          <a:ln w="0">
            <a:noFill/>
          </a:ln>
        </p:spPr>
        <p:txBody>
          <a:bodyPr lIns="90000" rIns="90000" tIns="45000" bIns="45000" anchor="t">
            <a:normAutofit fontScale="89999"/>
          </a:bodyPr>
          <a:p>
            <a:pPr marL="432000"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Summary</a:t>
            </a:r>
            <a:r>
              <a:rPr b="0" lang="en-US" sz="2200" spc="-1" strike="noStrike">
                <a:solidFill>
                  <a:schemeClr val="accent3">
                    <a:lumMod val="25000"/>
                  </a:schemeClr>
                </a:solidFill>
                <a:latin typeface="Sarai"/>
              </a:rPr>
              <a:t>:</a:t>
            </a:r>
            <a:endParaRPr b="0" lang="en-IN" sz="2200" spc="-1" strike="noStrike">
              <a:solidFill>
                <a:srgbClr val="000000"/>
              </a:solidFill>
              <a:latin typeface="Sarai"/>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The model has high accuracy (94.4%), precision (100%), and specificity (100%).</a:t>
            </a:r>
            <a:endParaRPr b="0" lang="en-IN" sz="2200" spc="-1" strike="noStrike">
              <a:solidFill>
                <a:srgbClr val="000000"/>
              </a:solidFill>
              <a:latin typeface="Sarai"/>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The recall is also quite high at 91.7%, indicating the model is good at identifying positive cases (landed).</a:t>
            </a:r>
            <a:endParaRPr b="0" lang="en-IN" sz="2200" spc="-1" strike="noStrike">
              <a:solidFill>
                <a:srgbClr val="000000"/>
              </a:solidFill>
              <a:latin typeface="Sarai"/>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The F1 Score of 95.7% suggests a balanced performance between precision and recall.</a:t>
            </a:r>
            <a:endParaRPr b="0" lang="en-IN" sz="2200" spc="-1" strike="noStrike">
              <a:solidFill>
                <a:srgbClr val="000000"/>
              </a:solidFill>
              <a:latin typeface="Sarai"/>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All three models (Logistic Regression, SVM, and KNN) achieved the same accuracy of 94.44% on the test set. However, if we consider the complexity and interpretability, Logistic Regression might be preferred due to its simplicity and ease of interpretation of coefficients. SVM and KNN, while achieving the same accuracy, might be considered if the decision boundary is non-linear or when the data has complex interactions that benefit from a more flexible model.</a:t>
            </a:r>
            <a:endParaRPr b="0" lang="en-IN" sz="2200" spc="-1" strike="noStrike">
              <a:solidFill>
                <a:srgbClr val="000000"/>
              </a:solidFill>
              <a:latin typeface="Sarai"/>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GitHub Reference Link:</a:t>
            </a:r>
            <a:r>
              <a:rPr b="0" lang="en-US" sz="2200" spc="-1" strike="noStrike">
                <a:solidFill>
                  <a:schemeClr val="accent3">
                    <a:lumMod val="25000"/>
                  </a:schemeClr>
                </a:solidFill>
                <a:latin typeface="Sarai"/>
                <a:hlinkClick r:id="rId2"/>
              </a:rPr>
              <a:t>https://github.com/dheekshitrapeti/projects/blob/main/SpaceX_Machine_Learning_Prediction_Part_5.jupyterlite.ipynb</a:t>
            </a:r>
            <a:endParaRPr b="0" lang="en-IN" sz="2200" spc="-1" strike="noStrike">
              <a:solidFill>
                <a:srgbClr val="000000"/>
              </a:solidFill>
              <a:latin typeface="Sarai"/>
            </a:endParaRPr>
          </a:p>
        </p:txBody>
      </p:sp>
      <p:sp>
        <p:nvSpPr>
          <p:cNvPr id="183"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Conclusions</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F30EB1BE-3EC7-4350-AA3A-9184EA297208}"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859400"/>
            <a:ext cx="10512000" cy="43477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You can go through all my work through the below mentioned link</a:t>
            </a:r>
            <a:endParaRPr b="0" lang="en-IN" sz="2200" spc="-1" strike="noStrike">
              <a:solidFill>
                <a:srgbClr val="000000"/>
              </a:solidFill>
              <a:latin typeface="Sarai"/>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GitHub Reference Link:</a:t>
            </a:r>
            <a:r>
              <a:rPr b="0" lang="en-US" sz="2200" spc="-1" strike="noStrike">
                <a:solidFill>
                  <a:schemeClr val="accent3">
                    <a:lumMod val="25000"/>
                  </a:schemeClr>
                </a:solidFill>
                <a:latin typeface="Sarai"/>
                <a:hlinkClick r:id="rId2"/>
              </a:rPr>
              <a:t>https://github.com/dheekshitrapeti/projects/tree/main</a:t>
            </a:r>
            <a:r>
              <a:rPr b="0" lang="en-US" sz="2200" spc="-1" strike="noStrike">
                <a:solidFill>
                  <a:schemeClr val="accent3">
                    <a:lumMod val="25000"/>
                  </a:schemeClr>
                </a:solidFill>
                <a:latin typeface="Sarai"/>
              </a:rPr>
              <a:t>.</a:t>
            </a:r>
            <a:endParaRPr b="0" lang="en-IN" sz="2200" spc="-1" strike="noStrike">
              <a:solidFill>
                <a:srgbClr val="000000"/>
              </a:solidFill>
              <a:latin typeface="Sarai"/>
            </a:endParaRPr>
          </a:p>
          <a:p>
            <a:pPr indent="0" defTabSz="914400">
              <a:lnSpc>
                <a:spcPct val="100000"/>
              </a:lnSpc>
              <a:spcBef>
                <a:spcPts val="1400"/>
              </a:spcBef>
              <a:buNone/>
              <a:tabLst>
                <a:tab algn="l" pos="0"/>
              </a:tabLst>
            </a:pPr>
            <a:endParaRPr b="0" lang="en-IN" sz="2200" spc="-1" strike="noStrike">
              <a:solidFill>
                <a:srgbClr val="000000"/>
              </a:solidFill>
              <a:latin typeface="Sarai"/>
            </a:endParaRPr>
          </a:p>
          <a:p>
            <a:pPr indent="0" defTabSz="914400">
              <a:lnSpc>
                <a:spcPct val="100000"/>
              </a:lnSpc>
              <a:spcBef>
                <a:spcPts val="1400"/>
              </a:spcBef>
              <a:buNone/>
              <a:tabLst>
                <a:tab algn="l" pos="0"/>
              </a:tabLst>
            </a:pPr>
            <a:endParaRPr b="0" lang="en-IN" sz="2200" spc="-1" strike="noStrike">
              <a:solidFill>
                <a:srgbClr val="000000"/>
              </a:solidFill>
              <a:latin typeface="Sarai"/>
            </a:endParaRPr>
          </a:p>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Thank you for going through the ppt and spending your valuable time on this content.Thank you once again from my hearts ♥️♥️♥️</a:t>
            </a:r>
            <a:endParaRPr b="0" lang="en-IN" sz="2200" spc="-1" strike="noStrike">
              <a:solidFill>
                <a:srgbClr val="000000"/>
              </a:solidFill>
              <a:latin typeface="Sarai"/>
            </a:endParaRPr>
          </a:p>
        </p:txBody>
      </p:sp>
      <p:sp>
        <p:nvSpPr>
          <p:cNvPr id="185"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Appendix</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EDC59362-83E7-490B-96A4-8D2B37EE5BCB}"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3" name="PlaceHolder 1"/>
          <p:cNvSpPr>
            <a:spLocks noGrp="1"/>
          </p:cNvSpPr>
          <p:nvPr>
            <p:ph type="sldNum" idx="40"/>
          </p:nvPr>
        </p:nvSpPr>
        <p:spPr>
          <a:xfrm>
            <a:off x="9448920" y="6356520"/>
            <a:ext cx="2739600" cy="3614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pc="-1" strike="noStrike">
                <a:solidFill>
                  <a:srgbClr val="1c7ddb"/>
                </a:solidFill>
                <a:latin typeface="Abadi"/>
              </a:defRPr>
            </a:lvl1pPr>
          </a:lstStyle>
          <a:p>
            <a:pPr indent="0" algn="r" defTabSz="914400">
              <a:lnSpc>
                <a:spcPct val="100000"/>
              </a:lnSpc>
              <a:buNone/>
              <a:tabLst>
                <a:tab algn="l" pos="0"/>
              </a:tabLst>
            </a:pPr>
            <a:fld id="{23FAF9AF-2D11-4D9E-8F2B-45B3B81BD1D9}" type="slidenum">
              <a:rPr b="0" lang="en-US" sz="1600" spc="-1" strike="noStrike">
                <a:solidFill>
                  <a:srgbClr val="1c7ddb"/>
                </a:solidFill>
                <a:latin typeface="Abadi"/>
              </a:rPr>
              <a:t>4</a:t>
            </a:fld>
            <a:endParaRPr b="0" lang="en-IN" sz="1600" spc="-1" strike="noStrike">
              <a:solidFill>
                <a:srgbClr val="000000"/>
              </a:solidFill>
              <a:latin typeface="Times New Roman"/>
            </a:endParaRPr>
          </a:p>
        </p:txBody>
      </p:sp>
      <p:sp>
        <p:nvSpPr>
          <p:cNvPr id="74" name="TextBox 5"/>
          <p:cNvSpPr/>
          <p:nvPr/>
        </p:nvSpPr>
        <p:spPr>
          <a:xfrm>
            <a:off x="716040" y="2812680"/>
            <a:ext cx="11566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en-IN"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Content Placeholder 3"/>
          <p:cNvSpPr/>
          <p:nvPr/>
        </p:nvSpPr>
        <p:spPr>
          <a:xfrm>
            <a:off x="843480" y="1299960"/>
            <a:ext cx="10101240" cy="5208120"/>
          </a:xfrm>
          <a:prstGeom prst="rect">
            <a:avLst/>
          </a:prstGeom>
          <a:noFill/>
          <a:ln w="0">
            <a:noFill/>
          </a:ln>
        </p:spPr>
        <p:style>
          <a:lnRef idx="0"/>
          <a:fillRef idx="0"/>
          <a:effectRef idx="0"/>
          <a:fontRef idx="minor"/>
        </p:style>
        <p:txBody>
          <a:bodyPr lIns="90000" rIns="90000" tIns="45000" bIns="45000" anchor="t">
            <a:normAutofit fontScale="37222" lnSpcReduction="20000"/>
          </a:bodyPr>
          <a:p>
            <a:pPr defTabSz="914400">
              <a:lnSpc>
                <a:spcPct val="120000"/>
              </a:lnSpc>
              <a:spcBef>
                <a:spcPts val="1400"/>
              </a:spcBef>
              <a:tabLst>
                <a:tab algn="l" pos="0"/>
              </a:tabLst>
            </a:pPr>
            <a:r>
              <a:rPr b="0" lang="en-US" sz="8800" spc="-1" strike="noStrike">
                <a:solidFill>
                  <a:srgbClr val="0b49cb"/>
                </a:solidFill>
                <a:latin typeface="Sarai"/>
              </a:rPr>
              <a:t>Executive Summary</a:t>
            </a:r>
            <a:endParaRPr b="0" lang="en-IN"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Sarai"/>
              </a:rPr>
              <a:t>Data collection methodology:</a:t>
            </a:r>
            <a:endParaRPr b="0" lang="en-IN" sz="8800" spc="-1" strike="noStrike">
              <a:solidFill>
                <a:srgbClr val="000000"/>
              </a:solidFill>
              <a:latin typeface="Arial"/>
            </a:endParaRPr>
          </a:p>
          <a:p>
            <a:pPr lvl="2" marL="648000" indent="-216000" defTabSz="914400">
              <a:lnSpc>
                <a:spcPct val="120000"/>
              </a:lnSpc>
              <a:spcBef>
                <a:spcPts val="1400"/>
              </a:spcBef>
              <a:buClr>
                <a:srgbClr val="000000"/>
              </a:buClr>
              <a:buSzPct val="45000"/>
              <a:buFont typeface="Wingdings" charset="2"/>
              <a:buChar char=""/>
              <a:tabLst>
                <a:tab algn="l" pos="0"/>
              </a:tabLst>
            </a:pPr>
            <a:r>
              <a:rPr b="0" lang="en-US" sz="7600" spc="-1" strike="noStrike">
                <a:solidFill>
                  <a:schemeClr val="lt2">
                    <a:lumMod val="50000"/>
                  </a:schemeClr>
                </a:solidFill>
                <a:latin typeface="Sarai"/>
              </a:rPr>
              <a:t>Collected data from SpaceX API: </a:t>
            </a:r>
            <a:r>
              <a:rPr b="0" lang="en-US" sz="7600" spc="-1" strike="noStrike" u="sng">
                <a:solidFill>
                  <a:schemeClr val="lt2">
                    <a:lumMod val="50000"/>
                  </a:schemeClr>
                </a:solidFill>
                <a:uFillTx/>
                <a:latin typeface="Sarai"/>
                <a:hlinkClick r:id="rId2"/>
              </a:rPr>
              <a:t>API URL</a:t>
            </a:r>
            <a:r>
              <a:rPr b="0" lang="en-US" sz="7600" spc="-1" strike="noStrike">
                <a:solidFill>
                  <a:schemeClr val="lt2">
                    <a:lumMod val="50000"/>
                  </a:schemeClr>
                </a:solidFill>
                <a:latin typeface="Sarai"/>
              </a:rPr>
              <a:t>.</a:t>
            </a:r>
            <a:endParaRPr b="0" lang="en-IN" sz="76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Sarai"/>
              </a:rPr>
              <a:t>Web scraping from Wikipedia: </a:t>
            </a:r>
            <a:r>
              <a:rPr b="0" lang="en-US" sz="7600" spc="-1" strike="noStrike" u="sng">
                <a:solidFill>
                  <a:schemeClr val="lt2">
                    <a:lumMod val="50000"/>
                  </a:schemeClr>
                </a:solidFill>
                <a:uFillTx/>
                <a:latin typeface="Sarai"/>
                <a:hlinkClick r:id="rId3"/>
              </a:rPr>
              <a:t>Wikipedia URL</a:t>
            </a:r>
            <a:r>
              <a:rPr b="0" lang="en-US" sz="7600" spc="-1" strike="noStrike">
                <a:solidFill>
                  <a:schemeClr val="lt2">
                    <a:lumMod val="50000"/>
                  </a:schemeClr>
                </a:solidFill>
                <a:latin typeface="Sarai"/>
              </a:rPr>
              <a:t>.</a:t>
            </a:r>
            <a:endParaRPr b="0" lang="en-IN" sz="76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Sarai"/>
              </a:rPr>
              <a:t>Perform data wrangling</a:t>
            </a:r>
            <a:endParaRPr b="0" lang="en-IN" sz="88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Sarai"/>
              </a:rPr>
              <a:t>Checked for missing values using isnull().sum().</a:t>
            </a:r>
            <a:endParaRPr b="0" lang="en-IN" sz="76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Sarai"/>
              </a:rPr>
              <a:t>Handled missing values in Payload Mass with the mean value.</a:t>
            </a:r>
            <a:endParaRPr b="0" lang="en-IN" sz="76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Sarai"/>
              </a:rPr>
              <a:t>Categorized data into numerical and categorical columns.</a:t>
            </a:r>
            <a:endParaRPr b="0" lang="en-IN" sz="76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Sarai"/>
              </a:rPr>
              <a:t>Used value_counts() to analyze launch sites, orbits, and landing outcomes.</a:t>
            </a:r>
            <a:endParaRPr b="0" lang="en-IN" sz="7600" spc="-1" strike="noStrike">
              <a:solidFill>
                <a:srgbClr val="000000"/>
              </a:solidFill>
              <a:latin typeface="Arial"/>
            </a:endParaRPr>
          </a:p>
          <a:p>
            <a:pPr defTabSz="914400">
              <a:lnSpc>
                <a:spcPct val="120000"/>
              </a:lnSpc>
              <a:spcBef>
                <a:spcPts val="1400"/>
              </a:spcBef>
              <a:tabLst>
                <a:tab algn="l" pos="0"/>
              </a:tabLst>
            </a:pPr>
            <a:endParaRPr b="0" lang="en-IN" sz="8800" spc="-1" strike="noStrike">
              <a:solidFill>
                <a:srgbClr val="000000"/>
              </a:solidFill>
              <a:latin typeface="Arial"/>
            </a:endParaRPr>
          </a:p>
          <a:p>
            <a:pPr defTabSz="914400">
              <a:lnSpc>
                <a:spcPct val="120000"/>
              </a:lnSpc>
              <a:spcBef>
                <a:spcPts val="1400"/>
              </a:spcBef>
              <a:tabLst>
                <a:tab algn="l" pos="0"/>
              </a:tabLst>
            </a:pPr>
            <a:endParaRPr b="0" lang="en-IN" sz="88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p:txBody>
      </p:sp>
      <p:sp>
        <p:nvSpPr>
          <p:cNvPr id="76" name="Title 3"/>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Methodology</a:t>
            </a:r>
            <a:endParaRPr b="0" lang="en-IN" sz="4000" spc="-1" strike="noStrike">
              <a:solidFill>
                <a:srgbClr val="000000"/>
              </a:solidFill>
              <a:latin typeface="Arial"/>
            </a:endParaRPr>
          </a:p>
        </p:txBody>
      </p:sp>
      <p:sp>
        <p:nvSpPr>
          <p:cNvPr id="77" name=""/>
          <p:cNvSpPr/>
          <p:nvPr/>
        </p:nvSpPr>
        <p:spPr>
          <a:xfrm>
            <a:off x="7619760" y="4005360"/>
            <a:ext cx="178200" cy="35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IN" sz="2000" spc="-1" strike="noStrike">
              <a:solidFill>
                <a:srgbClr val="000000"/>
              </a:solidFill>
              <a:latin typeface="Sarai"/>
            </a:endParaRPr>
          </a:p>
        </p:txBody>
      </p:sp>
      <p:sp>
        <p:nvSpPr>
          <p:cNvPr id="2" name="PlaceHolder 1"/>
          <p:cNvSpPr>
            <a:spLocks noGrp="1"/>
          </p:cNvSpPr>
          <p:nvPr>
            <p:ph type="sldNum" idx="1"/>
          </p:nvPr>
        </p:nvSpPr>
        <p:spPr/>
        <p:txBody>
          <a:bodyPr/>
          <a:p>
            <a:fld id="{EE819F0F-4115-4F5D-8A24-4FD4AFC43522}"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Content Placeholder 1"/>
          <p:cNvSpPr/>
          <p:nvPr/>
        </p:nvSpPr>
        <p:spPr>
          <a:xfrm>
            <a:off x="770040" y="1165680"/>
            <a:ext cx="10101240" cy="3716640"/>
          </a:xfrm>
          <a:prstGeom prst="rect">
            <a:avLst/>
          </a:prstGeom>
          <a:noFill/>
          <a:ln w="0">
            <a:noFill/>
          </a:ln>
        </p:spPr>
        <p:style>
          <a:lnRef idx="0"/>
          <a:fillRef idx="0"/>
          <a:effectRef idx="0"/>
          <a:fontRef idx="minor"/>
        </p:style>
        <p:txBody>
          <a:bodyPr lIns="90000" rIns="90000" tIns="45000" bIns="45000" anchor="t">
            <a:normAutofit/>
          </a:bodyPr>
          <a:p>
            <a:pPr defTabSz="914400">
              <a:lnSpc>
                <a:spcPct val="120000"/>
              </a:lnSpc>
              <a:spcBef>
                <a:spcPts val="1400"/>
              </a:spcBef>
              <a:tabLst>
                <a:tab algn="l" pos="0"/>
              </a:tabLst>
            </a:pPr>
            <a:endParaRPr b="0" lang="en-IN" sz="1800" spc="-1" strike="noStrike">
              <a:solidFill>
                <a:srgbClr val="000000"/>
              </a:solidFill>
              <a:latin typeface="Arial"/>
            </a:endParaRPr>
          </a:p>
        </p:txBody>
      </p:sp>
      <p:sp>
        <p:nvSpPr>
          <p:cNvPr id="79" name="Title 2"/>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Methodology</a:t>
            </a:r>
            <a:endParaRPr b="0" lang="en-IN" sz="4000" spc="-1" strike="noStrike">
              <a:solidFill>
                <a:srgbClr val="000000"/>
              </a:solidFill>
              <a:latin typeface="Arial"/>
            </a:endParaRPr>
          </a:p>
        </p:txBody>
      </p:sp>
      <p:sp>
        <p:nvSpPr>
          <p:cNvPr id="80" name=""/>
          <p:cNvSpPr/>
          <p:nvPr/>
        </p:nvSpPr>
        <p:spPr>
          <a:xfrm>
            <a:off x="708480" y="1165680"/>
            <a:ext cx="7467840" cy="7026840"/>
          </a:xfrm>
          <a:prstGeom prst="rect">
            <a:avLst/>
          </a:prstGeom>
          <a:noFill/>
          <a:ln w="0">
            <a:noFill/>
          </a:ln>
        </p:spPr>
        <p:style>
          <a:lnRef idx="0"/>
          <a:fillRef idx="0"/>
          <a:effectRef idx="0"/>
          <a:fontRef idx="minor"/>
        </p:style>
        <p:txBody>
          <a:bodyPr lIns="90000" rIns="90000" tIns="45000" bIns="45000" anchor="t">
            <a:noAutofit/>
          </a:bodyPr>
          <a:p>
            <a:pPr defTabSz="914400">
              <a:lnSpc>
                <a:spcPct val="120000"/>
              </a:lnSpc>
              <a:spcBef>
                <a:spcPts val="1400"/>
              </a:spcBef>
              <a:tabLst>
                <a:tab algn="l" pos="0"/>
              </a:tabLst>
            </a:pPr>
            <a:r>
              <a:rPr b="0" lang="en-US" sz="2000" spc="-1" strike="noStrike">
                <a:solidFill>
                  <a:srgbClr val="0b49cb"/>
                </a:solidFill>
                <a:latin typeface="Sarai"/>
              </a:rPr>
              <a:t>Executive Summary</a:t>
            </a:r>
            <a:endParaRPr b="0" lang="en-IN" sz="2000" spc="-1" strike="noStrike">
              <a:solidFill>
                <a:srgbClr val="000000"/>
              </a:solidFill>
              <a:latin typeface="Arial"/>
            </a:endParaRPr>
          </a:p>
          <a:p>
            <a:pPr marL="216000" indent="-216000" defTabSz="914400">
              <a:lnSpc>
                <a:spcPct val="12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Sarai"/>
              </a:rPr>
              <a:t>Perform exploratory data analysis (EDA) using visualization and SQL.</a:t>
            </a:r>
            <a:endParaRPr b="0" lang="en-IN" sz="2200" spc="-1" strike="noStrike">
              <a:solidFill>
                <a:srgbClr val="000000"/>
              </a:solidFill>
              <a:latin typeface="Arial"/>
            </a:endParaRPr>
          </a:p>
          <a:p>
            <a:pPr marL="216000" indent="-216000" defTabSz="914400">
              <a:lnSpc>
                <a:spcPct val="120000"/>
              </a:lnSpc>
              <a:spcBef>
                <a:spcPts val="1400"/>
              </a:spcBef>
              <a:buClr>
                <a:srgbClr val="000000"/>
              </a:buClr>
              <a:buSzPct val="45000"/>
              <a:buFont typeface="Wingdings" charset="2"/>
              <a:buChar char=""/>
              <a:tabLst>
                <a:tab algn="l" pos="0"/>
              </a:tabLst>
            </a:pPr>
            <a:r>
              <a:rPr b="0" lang="en-US" sz="2200" spc="-1" strike="noStrike">
                <a:solidFill>
                  <a:schemeClr val="accent3">
                    <a:lumMod val="25000"/>
                  </a:schemeClr>
                </a:solidFill>
                <a:latin typeface="Sarai"/>
              </a:rPr>
              <a:t>Perform interactive visual analytics using Folium and Plotly Dash.</a:t>
            </a:r>
            <a:endParaRPr b="0" lang="en-IN" sz="2200" spc="-1" strike="noStrike">
              <a:solidFill>
                <a:srgbClr val="000000"/>
              </a:solidFill>
              <a:latin typeface="Arial"/>
            </a:endParaRPr>
          </a:p>
          <a:p>
            <a:pPr defTabSz="914400">
              <a:lnSpc>
                <a:spcPct val="120000"/>
              </a:lnSpc>
              <a:spcBef>
                <a:spcPts val="1400"/>
              </a:spcBef>
              <a:tabLst>
                <a:tab algn="l" pos="0"/>
              </a:tabLst>
            </a:pPr>
            <a:endParaRPr b="0" lang="en-IN" sz="1800" spc="-1" strike="noStrike">
              <a:solidFill>
                <a:srgbClr val="000000"/>
              </a:solidFill>
              <a:latin typeface="Arial"/>
            </a:endParaRPr>
          </a:p>
          <a:p>
            <a:pPr defTabSz="914400">
              <a:lnSpc>
                <a:spcPct val="120000"/>
              </a:lnSpc>
              <a:spcBef>
                <a:spcPts val="1400"/>
              </a:spcBef>
              <a:tabLst>
                <a:tab algn="l" pos="0"/>
              </a:tabLst>
            </a:pPr>
            <a:r>
              <a:rPr b="0" lang="en-US" sz="7600" spc="-1" strike="noStrike">
                <a:solidFill>
                  <a:schemeClr val="lt2">
                    <a:lumMod val="50000"/>
                  </a:schemeClr>
                </a:solidFill>
                <a:latin typeface="Sarai"/>
              </a:rPr>
              <a:t> </a:t>
            </a:r>
            <a:endParaRPr b="0" lang="en-IN" sz="7600" spc="-1" strike="noStrike">
              <a:solidFill>
                <a:srgbClr val="000000"/>
              </a:solidFill>
              <a:latin typeface="Arial"/>
            </a:endParaRPr>
          </a:p>
          <a:p>
            <a:pPr defTabSz="914400">
              <a:lnSpc>
                <a:spcPct val="120000"/>
              </a:lnSpc>
              <a:spcBef>
                <a:spcPts val="1400"/>
              </a:spcBef>
              <a:tabLst>
                <a:tab algn="l" pos="0"/>
              </a:tabLst>
            </a:pPr>
            <a:endParaRPr b="0" lang="en-IN" sz="88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a:p>
            <a:pPr defTabSz="914400">
              <a:lnSpc>
                <a:spcPct val="100000"/>
              </a:lnSpc>
              <a:spcBef>
                <a:spcPts val="1400"/>
              </a:spcBef>
              <a:tabLst>
                <a:tab algn="l" pos="0"/>
              </a:tabLst>
            </a:pPr>
            <a:endParaRPr b="0" lang="en-IN" sz="2200" spc="-1" strike="noStrike">
              <a:solidFill>
                <a:srgbClr val="000000"/>
              </a:solidFill>
              <a:latin typeface="Arial"/>
            </a:endParaRPr>
          </a:p>
        </p:txBody>
      </p:sp>
      <p:sp>
        <p:nvSpPr>
          <p:cNvPr id="2" name="PlaceHolder 1"/>
          <p:cNvSpPr>
            <a:spLocks noGrp="1"/>
          </p:cNvSpPr>
          <p:nvPr>
            <p:ph type="sldNum" idx="1"/>
          </p:nvPr>
        </p:nvSpPr>
        <p:spPr/>
        <p:txBody>
          <a:bodyPr/>
          <a:p>
            <a:fld id="{BFE538F4-C313-4C6A-8737-2713E7B0D931}"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1" name="PlaceHolder 1"/>
          <p:cNvSpPr>
            <a:spLocks noGrp="1"/>
          </p:cNvSpPr>
          <p:nvPr>
            <p:ph/>
          </p:nvPr>
        </p:nvSpPr>
        <p:spPr>
          <a:xfrm>
            <a:off x="757440" y="1623960"/>
            <a:ext cx="10512000" cy="505332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0" lang="en-US" sz="2200" spc="-1" strike="noStrike">
                <a:solidFill>
                  <a:schemeClr val="accent3">
                    <a:lumMod val="25000"/>
                  </a:schemeClr>
                </a:solidFill>
                <a:latin typeface="Sarai"/>
              </a:rPr>
              <a:t>In this project, we collected data from two primary sources: SpaceX API and web scraping from Wikipedia. The following steps outline the data collection process:</a:t>
            </a:r>
            <a:endParaRPr b="0" lang="en-IN" sz="2200" spc="-1" strike="noStrike">
              <a:solidFill>
                <a:srgbClr val="000000"/>
              </a:solidFill>
              <a:latin typeface="Arial"/>
            </a:endParaRPr>
          </a:p>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1. Collecting Data from SpaceX API:</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Step 1: Access the SpaceX API endpoint at </a:t>
            </a:r>
            <a:r>
              <a:rPr b="0" lang="en-US" sz="2200" spc="-1" strike="noStrike" u="sng">
                <a:solidFill>
                  <a:schemeClr val="accent3">
                    <a:lumMod val="25000"/>
                  </a:schemeClr>
                </a:solidFill>
                <a:uFillTx/>
                <a:latin typeface="Sarai"/>
                <a:hlinkClick r:id="rId2"/>
              </a:rPr>
              <a:t>https://api.spacexdata.com/v4/launches/past</a:t>
            </a:r>
            <a:r>
              <a:rPr b="0" lang="en-US" sz="2200" spc="-1" strike="noStrike">
                <a:solidFill>
                  <a:schemeClr val="accent3">
                    <a:lumMod val="25000"/>
                  </a:schemeClr>
                </a:solidFill>
                <a:latin typeface="Sarai"/>
              </a:rPr>
              <a:t>.</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Step 2: Send a GET request to the endpoint to retrieve JSON data of past Falcon 9 launches.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Step 3: Parse the JSON response to extract relevant fields such as launch dates, rocket types, launch sites, payloads, and landing outcomes.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5000"/>
              <a:buFont typeface="Wingdings" charset="2"/>
              <a:buChar char=""/>
              <a:tabLst>
                <a:tab algn="l" pos="0"/>
              </a:tabLst>
            </a:pPr>
            <a:r>
              <a:rPr b="0" lang="en-US" sz="2200" spc="-1" strike="noStrike">
                <a:solidFill>
                  <a:schemeClr val="accent3">
                    <a:lumMod val="25000"/>
                  </a:schemeClr>
                </a:solidFill>
                <a:latin typeface="Sarai"/>
              </a:rPr>
              <a:t>Step 4: Convert the extracted data into a Pandas DataFrame for further analysis.</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a:p>
            <a:pPr indent="0" defTabSz="914400">
              <a:lnSpc>
                <a:spcPct val="100000"/>
              </a:lnSpc>
              <a:buNone/>
              <a:tabLst>
                <a:tab algn="l" pos="0"/>
              </a:tabLst>
            </a:pPr>
            <a:endParaRPr b="0" lang="en-IN" sz="1800" spc="-1" strike="noStrike">
              <a:solidFill>
                <a:srgbClr val="000000"/>
              </a:solidFill>
              <a:latin typeface="Arial"/>
            </a:endParaRPr>
          </a:p>
        </p:txBody>
      </p:sp>
      <p:sp>
        <p:nvSpPr>
          <p:cNvPr id="82" name="Title 1"/>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A68084B5-8FE1-4828-8F45-11BB24ADE862}"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PlaceHolder 1"/>
          <p:cNvSpPr>
            <a:spLocks noGrp="1"/>
          </p:cNvSpPr>
          <p:nvPr>
            <p:ph/>
          </p:nvPr>
        </p:nvSpPr>
        <p:spPr>
          <a:xfrm>
            <a:off x="757440" y="1623960"/>
            <a:ext cx="10512000" cy="505332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1" lang="en-US" sz="2200" spc="-1" strike="noStrike">
                <a:solidFill>
                  <a:schemeClr val="accent3">
                    <a:lumMod val="25000"/>
                  </a:schemeClr>
                </a:solidFill>
                <a:latin typeface="Sarai"/>
              </a:rPr>
              <a:t>2. Collecting Data via Web Scraping from Wikipedia:</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0000"/>
              <a:buFont typeface="Wingdings" charset="2"/>
              <a:buChar char=""/>
              <a:tabLst>
                <a:tab algn="l" pos="0"/>
              </a:tabLst>
            </a:pPr>
            <a:r>
              <a:rPr b="0" lang="en-US" sz="2200" spc="-1" strike="noStrike">
                <a:solidFill>
                  <a:schemeClr val="accent3">
                    <a:lumMod val="25000"/>
                  </a:schemeClr>
                </a:solidFill>
                <a:latin typeface="Sarai"/>
              </a:rPr>
              <a:t>Step 1: Navigate to the Wikipedia page: </a:t>
            </a:r>
            <a:r>
              <a:rPr b="0" lang="en-US" sz="2200" spc="-1" strike="noStrike" u="sng">
                <a:solidFill>
                  <a:schemeClr val="accent3">
                    <a:lumMod val="25000"/>
                  </a:schemeClr>
                </a:solidFill>
                <a:uFillTx/>
                <a:latin typeface="Sarai"/>
                <a:hlinkClick r:id="rId2"/>
              </a:rPr>
              <a:t>https://en.wikipedia.org/wiki/List_of_Falcon_9_and_Falcon_Heavy_launches</a:t>
            </a:r>
            <a:r>
              <a:rPr b="0" lang="en-US" sz="2200" spc="-1" strike="noStrike">
                <a:solidFill>
                  <a:schemeClr val="accent3">
                    <a:lumMod val="25000"/>
                  </a:schemeClr>
                </a:solidFill>
                <a:latin typeface="Sarai"/>
              </a:rPr>
              <a:t>.</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0000"/>
              <a:buFont typeface="Wingdings" charset="2"/>
              <a:buChar char=""/>
              <a:tabLst>
                <a:tab algn="l" pos="0"/>
              </a:tabLst>
            </a:pPr>
            <a:r>
              <a:rPr b="0" lang="en-US" sz="2200" spc="-1" strike="noStrike">
                <a:solidFill>
                  <a:schemeClr val="accent3">
                    <a:lumMod val="25000"/>
                  </a:schemeClr>
                </a:solidFill>
                <a:latin typeface="Sarai"/>
              </a:rPr>
              <a:t>Step 2: Identify the HTML table containing Falcon 9 launch records.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0000"/>
              <a:buFont typeface="Wingdings" charset="2"/>
              <a:buChar char=""/>
              <a:tabLst>
                <a:tab algn="l" pos="0"/>
              </a:tabLst>
            </a:pPr>
            <a:r>
              <a:rPr b="0" lang="en-US" sz="2200" spc="-1" strike="noStrike">
                <a:solidFill>
                  <a:schemeClr val="accent3">
                    <a:lumMod val="25000"/>
                  </a:schemeClr>
                </a:solidFill>
                <a:latin typeface="Sarai"/>
              </a:rPr>
              <a:t>Step 3: Use web scraping libraries (e.g., BeautifulSoup) to extract the HTML table.</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0000"/>
              <a:buFont typeface="Wingdings" charset="2"/>
              <a:buChar char=""/>
              <a:tabLst>
                <a:tab algn="l" pos="0"/>
              </a:tabLst>
            </a:pPr>
            <a:r>
              <a:rPr b="0" lang="en-US" sz="2200" spc="-1" strike="noStrike">
                <a:solidFill>
                  <a:schemeClr val="accent3">
                    <a:lumMod val="25000"/>
                  </a:schemeClr>
                </a:solidFill>
                <a:latin typeface="Sarai"/>
              </a:rPr>
              <a:t>Step 4: Parse the HTML table to extract relevant data fields such as launch dates, launch sites, payloads, and landing outcomes.</a:t>
            </a:r>
            <a:endParaRPr b="0" lang="en-IN" sz="2200" spc="-1" strike="noStrike">
              <a:solidFill>
                <a:srgbClr val="000000"/>
              </a:solidFill>
              <a:latin typeface="Arial"/>
            </a:endParaRPr>
          </a:p>
          <a:p>
            <a:pPr marL="432000" indent="-324000" defTabSz="914400">
              <a:lnSpc>
                <a:spcPct val="100000"/>
              </a:lnSpc>
              <a:spcBef>
                <a:spcPts val="1400"/>
              </a:spcBef>
              <a:buClr>
                <a:srgbClr val="292929"/>
              </a:buClr>
              <a:buSzPct val="40000"/>
              <a:buFont typeface="Wingdings" charset="2"/>
              <a:buChar char=""/>
              <a:tabLst>
                <a:tab algn="l" pos="0"/>
              </a:tabLst>
            </a:pPr>
            <a:r>
              <a:rPr b="0" lang="en-US" sz="2200" spc="-1" strike="noStrike">
                <a:solidFill>
                  <a:schemeClr val="accent3">
                    <a:lumMod val="25000"/>
                  </a:schemeClr>
                </a:solidFill>
                <a:latin typeface="Sarai"/>
              </a:rPr>
              <a:t>Step 5: Convert the parsed table data into a Pandas DataFrame for further analysis.</a:t>
            </a:r>
            <a:endParaRPr b="0" lang="en-IN" sz="2200" spc="-1" strike="noStrike">
              <a:solidFill>
                <a:srgbClr val="000000"/>
              </a:solidFill>
              <a:latin typeface="Arial"/>
            </a:endParaRPr>
          </a:p>
          <a:p>
            <a:pPr indent="0" defTabSz="914400">
              <a:lnSpc>
                <a:spcPct val="100000"/>
              </a:lnSpc>
              <a:spcBef>
                <a:spcPts val="1400"/>
              </a:spcBef>
              <a:buNone/>
              <a:tabLst>
                <a:tab algn="l" pos="0"/>
              </a:tabLst>
            </a:pPr>
            <a:endParaRPr b="0" lang="en-IN" sz="2200" spc="-1" strike="noStrike">
              <a:solidFill>
                <a:srgbClr val="000000"/>
              </a:solidFill>
              <a:latin typeface="Arial"/>
            </a:endParaRPr>
          </a:p>
        </p:txBody>
      </p:sp>
      <p:sp>
        <p:nvSpPr>
          <p:cNvPr id="84" name="Title 4"/>
          <p:cNvSpPr/>
          <p:nvPr/>
        </p:nvSpPr>
        <p:spPr>
          <a:xfrm>
            <a:off x="770040" y="538560"/>
            <a:ext cx="10512000" cy="545400"/>
          </a:xfrm>
          <a:prstGeom prst="rect">
            <a:avLst/>
          </a:prstGeom>
          <a:noFill/>
          <a:ln w="0">
            <a:noFill/>
          </a:ln>
        </p:spPr>
        <p:style>
          <a:lnRef idx="0"/>
          <a:fillRef idx="0"/>
          <a:effectRef idx="0"/>
          <a:fontRef idx="minor"/>
        </p:style>
        <p:txBody>
          <a:bodyPr lIns="90000" rIns="90000" tIns="45000" bIns="45000" anchor="ctr">
            <a:normAutofit fontScale="83888"/>
          </a:bodyPr>
          <a:p>
            <a:pPr defTabSz="914400">
              <a:lnSpc>
                <a:spcPct val="90000"/>
              </a:lnSpc>
            </a:pPr>
            <a:r>
              <a:rPr b="0" lang="en-US" sz="4000" spc="-1" strike="noStrike">
                <a:solidFill>
                  <a:srgbClr val="0b49cb"/>
                </a:solidFill>
                <a:latin typeface="Abadi"/>
                <a:ea typeface="IBM Plex Mono SemiBold"/>
              </a:rPr>
              <a:t>Data Collection</a:t>
            </a:r>
            <a:endParaRPr b="0" lang="en-IN" sz="4000" spc="-1" strike="noStrike">
              <a:solidFill>
                <a:srgbClr val="000000"/>
              </a:solidFill>
              <a:latin typeface="Arial"/>
            </a:endParaRPr>
          </a:p>
        </p:txBody>
      </p:sp>
      <p:sp>
        <p:nvSpPr>
          <p:cNvPr id="3" name="PlaceHolder 2"/>
          <p:cNvSpPr>
            <a:spLocks noGrp="1"/>
          </p:cNvSpPr>
          <p:nvPr>
            <p:ph type="sldNum" idx="1"/>
          </p:nvPr>
        </p:nvSpPr>
        <p:spPr/>
        <p:txBody>
          <a:bodyPr/>
          <a:p>
            <a:fld id="{E03F8935-CD1D-4388-8629-6A3CD1D134C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TotalTime>
  <Application>LibreOffice/7.6.7.2$Linux_X86_64 LibreOffice_project/60$Build-2</Application>
  <AppVersion>15.0000</AppVersion>
  <Words>1357</Words>
  <Paragraphs>233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2021-04-29T18:58:00Z</dcterms:created>
  <dc:creator>YAN Luo</dc:creator>
  <dc:description/>
  <dc:language>en-IN</dc:language>
  <cp:lastModifiedBy/>
  <cp:lastPrinted>2024-07-19T14:11:40Z</cp:lastPrinted>
  <dcterms:modified xsi:type="dcterms:W3CDTF">2024-07-19T14:10:57Z</dcterms:modified>
  <cp:revision>224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y fmtid="{D5CDD505-2E9C-101B-9397-08002B2CF9AE}" pid="5" name="Notes">
    <vt:i4>4</vt:i4>
  </property>
  <property fmtid="{D5CDD505-2E9C-101B-9397-08002B2CF9AE}" pid="6" name="PresentationFormat">
    <vt:lpwstr>Widescreen</vt:lpwstr>
  </property>
  <property fmtid="{D5CDD505-2E9C-101B-9397-08002B2CF9AE}" pid="7" name="Slides">
    <vt:i4>47</vt:i4>
  </property>
</Properties>
</file>